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tags/tag30.xml" ContentType="application/vnd.openxmlformats-officedocument.presentationml.tags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8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9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0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1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2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96" r:id="rId1"/>
    <p:sldMasterId id="2147483709" r:id="rId2"/>
  </p:sldMasterIdLst>
  <p:notesMasterIdLst>
    <p:notesMasterId r:id="rId40"/>
  </p:notesMasterIdLst>
  <p:handoutMasterIdLst>
    <p:handoutMasterId r:id="rId41"/>
  </p:handoutMasterIdLst>
  <p:sldIdLst>
    <p:sldId id="256" r:id="rId3"/>
    <p:sldId id="257" r:id="rId4"/>
    <p:sldId id="258" r:id="rId5"/>
    <p:sldId id="261" r:id="rId6"/>
    <p:sldId id="305" r:id="rId7"/>
    <p:sldId id="306" r:id="rId8"/>
    <p:sldId id="307" r:id="rId9"/>
    <p:sldId id="262" r:id="rId10"/>
    <p:sldId id="309" r:id="rId11"/>
    <p:sldId id="260" r:id="rId12"/>
    <p:sldId id="308" r:id="rId13"/>
    <p:sldId id="310" r:id="rId14"/>
    <p:sldId id="268" r:id="rId15"/>
    <p:sldId id="311" r:id="rId16"/>
    <p:sldId id="312" r:id="rId17"/>
    <p:sldId id="313" r:id="rId18"/>
    <p:sldId id="314" r:id="rId19"/>
    <p:sldId id="315" r:id="rId20"/>
    <p:sldId id="259" r:id="rId21"/>
    <p:sldId id="316" r:id="rId22"/>
    <p:sldId id="317" r:id="rId23"/>
    <p:sldId id="318" r:id="rId24"/>
    <p:sldId id="319" r:id="rId25"/>
    <p:sldId id="294" r:id="rId26"/>
    <p:sldId id="320" r:id="rId27"/>
    <p:sldId id="293" r:id="rId28"/>
    <p:sldId id="265" r:id="rId29"/>
    <p:sldId id="273" r:id="rId30"/>
    <p:sldId id="324" r:id="rId31"/>
    <p:sldId id="325" r:id="rId32"/>
    <p:sldId id="326" r:id="rId33"/>
    <p:sldId id="327" r:id="rId34"/>
    <p:sldId id="301" r:id="rId35"/>
    <p:sldId id="321" r:id="rId36"/>
    <p:sldId id="322" r:id="rId37"/>
    <p:sldId id="304" r:id="rId38"/>
    <p:sldId id="323" r:id="rId39"/>
  </p:sldIdLst>
  <p:sldSz cx="12192000" cy="6858000"/>
  <p:notesSz cx="6858000" cy="9144000"/>
  <p:custDataLst>
    <p:tags r:id="rId42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FED9AA-6A97-45FF-BCF1-DBD9CFBE798F}">
          <p14:sldIdLst>
            <p14:sldId id="256"/>
            <p14:sldId id="257"/>
          </p14:sldIdLst>
        </p14:section>
        <p14:section name="Section 1" id="{2A7242DC-929E-4579-8F10-2B02EF80F144}">
          <p14:sldIdLst>
            <p14:sldId id="258"/>
            <p14:sldId id="261"/>
            <p14:sldId id="305"/>
            <p14:sldId id="306"/>
            <p14:sldId id="307"/>
            <p14:sldId id="262"/>
            <p14:sldId id="309"/>
          </p14:sldIdLst>
        </p14:section>
        <p14:section name="Section 2" id="{ACB0A590-B3BE-4CF0-A47F-F4706005067B}">
          <p14:sldIdLst>
            <p14:sldId id="260"/>
            <p14:sldId id="308"/>
            <p14:sldId id="310"/>
            <p14:sldId id="268"/>
            <p14:sldId id="311"/>
            <p14:sldId id="312"/>
            <p14:sldId id="313"/>
            <p14:sldId id="314"/>
            <p14:sldId id="315"/>
          </p14:sldIdLst>
        </p14:section>
        <p14:section name="Section 3" id="{166B4E13-456F-4DE7-8043-47B198AC9D32}">
          <p14:sldIdLst>
            <p14:sldId id="259"/>
            <p14:sldId id="316"/>
            <p14:sldId id="317"/>
            <p14:sldId id="318"/>
            <p14:sldId id="319"/>
          </p14:sldIdLst>
        </p14:section>
        <p14:section name="Section 3" id="{FD1E6B44-63E4-4285-A079-29EC5D274920}">
          <p14:sldIdLst>
            <p14:sldId id="294"/>
            <p14:sldId id="320"/>
          </p14:sldIdLst>
        </p14:section>
        <p14:section name="Section 4" id="{A6CAC8CB-0C06-44DA-AEB1-6B88B64D6E02}">
          <p14:sldIdLst>
            <p14:sldId id="293"/>
            <p14:sldId id="265"/>
            <p14:sldId id="273"/>
            <p14:sldId id="324"/>
            <p14:sldId id="325"/>
            <p14:sldId id="326"/>
            <p14:sldId id="327"/>
            <p14:sldId id="301"/>
          </p14:sldIdLst>
        </p14:section>
        <p14:section name="Section 5" id="{EA069A96-A215-4453-B05D-1B37E0DBEBAE}">
          <p14:sldIdLst>
            <p14:sldId id="321"/>
          </p14:sldIdLst>
        </p14:section>
        <p14:section name="Section 6" id="{F18A7E70-1B92-4049-929B-26E0CBBB7AAC}">
          <p14:sldIdLst>
            <p14:sldId id="322"/>
            <p14:sldId id="304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74"/>
    <a:srgbClr val="000000"/>
    <a:srgbClr val="EBBADB"/>
    <a:srgbClr val="FDAF1F"/>
    <a:srgbClr val="C57C86"/>
    <a:srgbClr val="F08310"/>
    <a:srgbClr val="EB5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DD9DD-9E6C-4910-8AC0-68ADFF6A6AFC}">
  <a:tblStyle styleId="{839DD9DD-9E6C-4910-8AC0-68ADFF6A6AFC}" styleName="Level up! PowerPoin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ap="flat" cmpd="sng" algn="ctr">
              <a:solidFill>
                <a:schemeClr val="accent5"/>
              </a:solidFill>
            </a:ln>
          </a:bottom>
          <a:insideH>
            <a:ln w="9525" cap="flat" cmpd="sng" algn="ctr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9525" cap="flat" cmpd="sng" algn="ctr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38" autoAdjust="0"/>
    <p:restoredTop sz="94660"/>
  </p:normalViewPr>
  <p:slideViewPr>
    <p:cSldViewPr snapToGrid="0" showGuides="1">
      <p:cViewPr varScale="1">
        <p:scale>
          <a:sx n="33" d="100"/>
          <a:sy n="33" d="100"/>
        </p:scale>
        <p:origin x="39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4F1DB2-EF6A-4289-A1EE-47EAFB7A06D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027167B6-5C7C-4896-B09B-73F15FCE2757}">
      <dgm:prSet phldrT="[Texte]"/>
      <dgm:spPr/>
      <dgm:t>
        <a:bodyPr/>
        <a:lstStyle/>
        <a:p>
          <a:r>
            <a:rPr lang="fr-FR" dirty="0"/>
            <a:t>1</a:t>
          </a:r>
        </a:p>
      </dgm:t>
    </dgm:pt>
    <dgm:pt modelId="{F756B92A-24AF-4768-868F-73EB22E456DF}" type="parTrans" cxnId="{4B1921DD-770F-42F6-8DCF-1F1166625AD1}">
      <dgm:prSet/>
      <dgm:spPr/>
      <dgm:t>
        <a:bodyPr/>
        <a:lstStyle/>
        <a:p>
          <a:endParaRPr lang="fr-FR"/>
        </a:p>
      </dgm:t>
    </dgm:pt>
    <dgm:pt modelId="{5E5CA494-ADA8-48FC-91D4-BDCF11A7532F}" type="sibTrans" cxnId="{4B1921DD-770F-42F6-8DCF-1F1166625AD1}">
      <dgm:prSet/>
      <dgm:spPr/>
      <dgm:t>
        <a:bodyPr/>
        <a:lstStyle/>
        <a:p>
          <a:endParaRPr lang="fr-FR"/>
        </a:p>
      </dgm:t>
    </dgm:pt>
    <dgm:pt modelId="{3D1B5921-0C30-4F45-A84A-68C95AC94B94}">
      <dgm:prSet phldrT="[Texte]"/>
      <dgm:spPr/>
      <dgm:t>
        <a:bodyPr/>
        <a:lstStyle/>
        <a:p>
          <a:r>
            <a:rPr lang="fr-FR" dirty="0"/>
            <a:t>Introduction</a:t>
          </a:r>
        </a:p>
      </dgm:t>
    </dgm:pt>
    <dgm:pt modelId="{87E8BD70-2EFB-45DD-9FE4-0056A5D7E148}" type="parTrans" cxnId="{28A53455-6D27-40F9-99F0-8DE88BF5D87A}">
      <dgm:prSet/>
      <dgm:spPr/>
      <dgm:t>
        <a:bodyPr/>
        <a:lstStyle/>
        <a:p>
          <a:endParaRPr lang="fr-FR"/>
        </a:p>
      </dgm:t>
    </dgm:pt>
    <dgm:pt modelId="{5E2AD977-5CCF-4AC7-8843-ACAE5A5038C7}" type="sibTrans" cxnId="{28A53455-6D27-40F9-99F0-8DE88BF5D87A}">
      <dgm:prSet/>
      <dgm:spPr/>
      <dgm:t>
        <a:bodyPr/>
        <a:lstStyle/>
        <a:p>
          <a:endParaRPr lang="fr-FR"/>
        </a:p>
      </dgm:t>
    </dgm:pt>
    <dgm:pt modelId="{86430409-C3B2-49CF-A8FF-8C5733170E3C}">
      <dgm:prSet phldrT="[Texte]"/>
      <dgm:spPr/>
      <dgm:t>
        <a:bodyPr/>
        <a:lstStyle/>
        <a:p>
          <a:r>
            <a:rPr lang="fr-FR" dirty="0"/>
            <a:t>2</a:t>
          </a:r>
        </a:p>
      </dgm:t>
    </dgm:pt>
    <dgm:pt modelId="{A09DF355-2E59-4EDA-B958-8E0D8E11EC43}" type="parTrans" cxnId="{AC4AF589-11B2-4F5E-AAD8-2FA3D8E7AF3D}">
      <dgm:prSet/>
      <dgm:spPr/>
      <dgm:t>
        <a:bodyPr/>
        <a:lstStyle/>
        <a:p>
          <a:endParaRPr lang="fr-FR"/>
        </a:p>
      </dgm:t>
    </dgm:pt>
    <dgm:pt modelId="{F1FA7638-7D07-4212-BB08-492B97855728}" type="sibTrans" cxnId="{AC4AF589-11B2-4F5E-AAD8-2FA3D8E7AF3D}">
      <dgm:prSet/>
      <dgm:spPr/>
      <dgm:t>
        <a:bodyPr/>
        <a:lstStyle/>
        <a:p>
          <a:endParaRPr lang="fr-FR"/>
        </a:p>
      </dgm:t>
    </dgm:pt>
    <dgm:pt modelId="{E331DBD7-CB98-4AC4-B610-145F42AF2D20}">
      <dgm:prSet phldrT="[Texte]"/>
      <dgm:spPr/>
      <dgm:t>
        <a:bodyPr/>
        <a:lstStyle/>
        <a:p>
          <a:r>
            <a:rPr lang="fr-FR" dirty="0"/>
            <a:t>Présentation des données</a:t>
          </a:r>
        </a:p>
      </dgm:t>
    </dgm:pt>
    <dgm:pt modelId="{10FE8B6E-56CA-464A-BF2D-882AD7E62B53}" type="parTrans" cxnId="{F6B9CAE1-D40D-489F-95C1-FFF504DC824A}">
      <dgm:prSet/>
      <dgm:spPr/>
      <dgm:t>
        <a:bodyPr/>
        <a:lstStyle/>
        <a:p>
          <a:endParaRPr lang="fr-FR"/>
        </a:p>
      </dgm:t>
    </dgm:pt>
    <dgm:pt modelId="{2F2F2407-3EED-4FE1-8B48-924B12A4A4F3}" type="sibTrans" cxnId="{F6B9CAE1-D40D-489F-95C1-FFF504DC824A}">
      <dgm:prSet/>
      <dgm:spPr/>
      <dgm:t>
        <a:bodyPr/>
        <a:lstStyle/>
        <a:p>
          <a:endParaRPr lang="fr-FR"/>
        </a:p>
      </dgm:t>
    </dgm:pt>
    <dgm:pt modelId="{BC6727A6-13E6-482C-8601-C5ABF39D6652}">
      <dgm:prSet phldrT="[Texte]"/>
      <dgm:spPr/>
      <dgm:t>
        <a:bodyPr/>
        <a:lstStyle/>
        <a:p>
          <a:r>
            <a:rPr lang="fr-FR" dirty="0"/>
            <a:t>3</a:t>
          </a:r>
        </a:p>
      </dgm:t>
    </dgm:pt>
    <dgm:pt modelId="{CA4FA823-63F7-420C-B7EB-9D2C72443DEE}" type="parTrans" cxnId="{C7A40611-241B-473E-9786-F25D3E1B361F}">
      <dgm:prSet/>
      <dgm:spPr/>
      <dgm:t>
        <a:bodyPr/>
        <a:lstStyle/>
        <a:p>
          <a:endParaRPr lang="fr-FR"/>
        </a:p>
      </dgm:t>
    </dgm:pt>
    <dgm:pt modelId="{839449FF-7AA3-456D-BCB8-B5E0DCC3D9C4}" type="sibTrans" cxnId="{C7A40611-241B-473E-9786-F25D3E1B361F}">
      <dgm:prSet/>
      <dgm:spPr/>
      <dgm:t>
        <a:bodyPr/>
        <a:lstStyle/>
        <a:p>
          <a:endParaRPr lang="fr-FR"/>
        </a:p>
      </dgm:t>
    </dgm:pt>
    <dgm:pt modelId="{9B3312B6-0412-4689-A57E-D8AF0C913C04}">
      <dgm:prSet phldrT="[Texte]"/>
      <dgm:spPr/>
      <dgm:t>
        <a:bodyPr/>
        <a:lstStyle/>
        <a:p>
          <a:r>
            <a:rPr lang="fr-FR" dirty="0"/>
            <a:t>Analyse exploratoire</a:t>
          </a:r>
        </a:p>
      </dgm:t>
    </dgm:pt>
    <dgm:pt modelId="{8AF55E40-61C8-42BA-B4D7-6F6C1ED4877E}" type="parTrans" cxnId="{75EB11F0-6B36-4689-8FC8-5D4086A10B89}">
      <dgm:prSet/>
      <dgm:spPr/>
      <dgm:t>
        <a:bodyPr/>
        <a:lstStyle/>
        <a:p>
          <a:endParaRPr lang="fr-FR"/>
        </a:p>
      </dgm:t>
    </dgm:pt>
    <dgm:pt modelId="{A070329C-120A-459C-9FC9-8AB6BE45600F}" type="sibTrans" cxnId="{75EB11F0-6B36-4689-8FC8-5D4086A10B89}">
      <dgm:prSet/>
      <dgm:spPr/>
      <dgm:t>
        <a:bodyPr/>
        <a:lstStyle/>
        <a:p>
          <a:endParaRPr lang="fr-FR"/>
        </a:p>
      </dgm:t>
    </dgm:pt>
    <dgm:pt modelId="{089D50B0-D0B8-4F81-8A9B-F5E8AAAC9A92}">
      <dgm:prSet/>
      <dgm:spPr/>
      <dgm:t>
        <a:bodyPr/>
        <a:lstStyle/>
        <a:p>
          <a:r>
            <a:rPr lang="fr-FR" dirty="0"/>
            <a:t>4</a:t>
          </a:r>
        </a:p>
      </dgm:t>
    </dgm:pt>
    <dgm:pt modelId="{537D867B-CC45-444A-87D2-D463327D1636}" type="parTrans" cxnId="{37EB56F0-3F81-45D6-9893-8BF547D4C590}">
      <dgm:prSet/>
      <dgm:spPr/>
      <dgm:t>
        <a:bodyPr/>
        <a:lstStyle/>
        <a:p>
          <a:endParaRPr lang="fr-FR"/>
        </a:p>
      </dgm:t>
    </dgm:pt>
    <dgm:pt modelId="{05F5D208-0C67-404B-A3EB-74ECE25E3A49}" type="sibTrans" cxnId="{37EB56F0-3F81-45D6-9893-8BF547D4C590}">
      <dgm:prSet/>
      <dgm:spPr/>
      <dgm:t>
        <a:bodyPr/>
        <a:lstStyle/>
        <a:p>
          <a:endParaRPr lang="fr-FR"/>
        </a:p>
      </dgm:t>
    </dgm:pt>
    <dgm:pt modelId="{FA598448-DBFF-4511-91BD-382F383BAB3C}">
      <dgm:prSet/>
      <dgm:spPr/>
      <dgm:t>
        <a:bodyPr/>
        <a:lstStyle/>
        <a:p>
          <a:r>
            <a:rPr lang="fr-FR" dirty="0"/>
            <a:t>5</a:t>
          </a:r>
        </a:p>
      </dgm:t>
    </dgm:pt>
    <dgm:pt modelId="{5C61115A-1A7A-4BED-B07C-4A7402B03CE0}" type="parTrans" cxnId="{DB743935-A1C6-471F-9FE4-ED059CC499D9}">
      <dgm:prSet/>
      <dgm:spPr/>
      <dgm:t>
        <a:bodyPr/>
        <a:lstStyle/>
        <a:p>
          <a:endParaRPr lang="fr-FR"/>
        </a:p>
      </dgm:t>
    </dgm:pt>
    <dgm:pt modelId="{BA404A3C-7491-49FC-9F5F-9D4CAE586264}" type="sibTrans" cxnId="{DB743935-A1C6-471F-9FE4-ED059CC499D9}">
      <dgm:prSet/>
      <dgm:spPr/>
      <dgm:t>
        <a:bodyPr/>
        <a:lstStyle/>
        <a:p>
          <a:endParaRPr lang="fr-FR"/>
        </a:p>
      </dgm:t>
    </dgm:pt>
    <dgm:pt modelId="{28680FB9-11D2-4CF2-BA32-58E90AD5A710}">
      <dgm:prSet/>
      <dgm:spPr/>
      <dgm:t>
        <a:bodyPr/>
        <a:lstStyle/>
        <a:p>
          <a:r>
            <a:rPr lang="fr-FR" dirty="0"/>
            <a:t>6</a:t>
          </a:r>
        </a:p>
      </dgm:t>
    </dgm:pt>
    <dgm:pt modelId="{4099AE9D-2280-47A1-81DF-AB0167D0EA5A}" type="parTrans" cxnId="{48C087EE-21E3-45E1-9361-05F4DD2B26D0}">
      <dgm:prSet/>
      <dgm:spPr/>
      <dgm:t>
        <a:bodyPr/>
        <a:lstStyle/>
        <a:p>
          <a:endParaRPr lang="fr-FR"/>
        </a:p>
      </dgm:t>
    </dgm:pt>
    <dgm:pt modelId="{C6BC4373-F691-4365-8B2F-B558B20FE832}" type="sibTrans" cxnId="{48C087EE-21E3-45E1-9361-05F4DD2B26D0}">
      <dgm:prSet/>
      <dgm:spPr/>
      <dgm:t>
        <a:bodyPr/>
        <a:lstStyle/>
        <a:p>
          <a:endParaRPr lang="fr-FR"/>
        </a:p>
      </dgm:t>
    </dgm:pt>
    <dgm:pt modelId="{664D5BD4-4153-4BD3-8DEB-743819EE551B}">
      <dgm:prSet/>
      <dgm:spPr/>
      <dgm:t>
        <a:bodyPr/>
        <a:lstStyle/>
        <a:p>
          <a:r>
            <a:rPr lang="fr-FR" dirty="0"/>
            <a:t>7</a:t>
          </a:r>
        </a:p>
      </dgm:t>
    </dgm:pt>
    <dgm:pt modelId="{85C7AB3A-036E-4495-9E4C-7A3D2A923E2D}" type="parTrans" cxnId="{D5952156-8062-43E4-859E-549F847292B1}">
      <dgm:prSet/>
      <dgm:spPr/>
      <dgm:t>
        <a:bodyPr/>
        <a:lstStyle/>
        <a:p>
          <a:endParaRPr lang="fr-FR"/>
        </a:p>
      </dgm:t>
    </dgm:pt>
    <dgm:pt modelId="{A2FCB5E4-EB80-477B-9E18-B13A72974882}" type="sibTrans" cxnId="{D5952156-8062-43E4-859E-549F847292B1}">
      <dgm:prSet/>
      <dgm:spPr/>
      <dgm:t>
        <a:bodyPr/>
        <a:lstStyle/>
        <a:p>
          <a:endParaRPr lang="fr-FR"/>
        </a:p>
      </dgm:t>
    </dgm:pt>
    <dgm:pt modelId="{F3CC21A4-F690-4036-BEC8-E392538107C6}">
      <dgm:prSet/>
      <dgm:spPr/>
      <dgm:t>
        <a:bodyPr/>
        <a:lstStyle/>
        <a:p>
          <a:r>
            <a:rPr lang="fr-FR" dirty="0"/>
            <a:t>Pré-traitement</a:t>
          </a:r>
        </a:p>
      </dgm:t>
    </dgm:pt>
    <dgm:pt modelId="{9E7AD552-ABF1-4B5A-ACE3-71163E6B3B2E}" type="parTrans" cxnId="{052AD7A9-BB36-4672-8CBD-EB8777615440}">
      <dgm:prSet/>
      <dgm:spPr/>
      <dgm:t>
        <a:bodyPr/>
        <a:lstStyle/>
        <a:p>
          <a:endParaRPr lang="fr-FR"/>
        </a:p>
      </dgm:t>
    </dgm:pt>
    <dgm:pt modelId="{508B2D20-4046-4A7F-BE81-C7D88AEE0C99}" type="sibTrans" cxnId="{052AD7A9-BB36-4672-8CBD-EB8777615440}">
      <dgm:prSet/>
      <dgm:spPr/>
      <dgm:t>
        <a:bodyPr/>
        <a:lstStyle/>
        <a:p>
          <a:endParaRPr lang="fr-FR"/>
        </a:p>
      </dgm:t>
    </dgm:pt>
    <dgm:pt modelId="{E618D44B-CC2D-4E34-93E8-24E6FD40E69D}">
      <dgm:prSet/>
      <dgm:spPr/>
      <dgm:t>
        <a:bodyPr/>
        <a:lstStyle/>
        <a:p>
          <a:r>
            <a:rPr lang="fr-FR" dirty="0" err="1"/>
            <a:t>Modelisation</a:t>
          </a:r>
          <a:endParaRPr lang="fr-FR" dirty="0"/>
        </a:p>
      </dgm:t>
    </dgm:pt>
    <dgm:pt modelId="{02FD35D8-0FD4-4FE0-8F43-23270BFA8F39}" type="parTrans" cxnId="{51226C2F-A184-4D62-8F88-D656EF628F93}">
      <dgm:prSet/>
      <dgm:spPr/>
      <dgm:t>
        <a:bodyPr/>
        <a:lstStyle/>
        <a:p>
          <a:endParaRPr lang="fr-FR"/>
        </a:p>
      </dgm:t>
    </dgm:pt>
    <dgm:pt modelId="{E24B6001-BF40-48BA-BD03-31C7BC67AAA3}" type="sibTrans" cxnId="{51226C2F-A184-4D62-8F88-D656EF628F93}">
      <dgm:prSet/>
      <dgm:spPr/>
      <dgm:t>
        <a:bodyPr/>
        <a:lstStyle/>
        <a:p>
          <a:endParaRPr lang="fr-FR"/>
        </a:p>
      </dgm:t>
    </dgm:pt>
    <dgm:pt modelId="{0B128A4B-8A51-4891-8308-5088B712718E}">
      <dgm:prSet/>
      <dgm:spPr/>
      <dgm:t>
        <a:bodyPr/>
        <a:lstStyle/>
        <a:p>
          <a:r>
            <a:rPr lang="fr-FR" dirty="0"/>
            <a:t>API</a:t>
          </a:r>
        </a:p>
      </dgm:t>
    </dgm:pt>
    <dgm:pt modelId="{C8033B8C-B543-4539-A730-0EF28BBEA6E9}" type="parTrans" cxnId="{943233F4-3F8E-4D4F-B016-D1E1125562E1}">
      <dgm:prSet/>
      <dgm:spPr/>
      <dgm:t>
        <a:bodyPr/>
        <a:lstStyle/>
        <a:p>
          <a:endParaRPr lang="fr-FR"/>
        </a:p>
      </dgm:t>
    </dgm:pt>
    <dgm:pt modelId="{06CEE693-B398-4722-B0BD-AC068EFA65FC}" type="sibTrans" cxnId="{943233F4-3F8E-4D4F-B016-D1E1125562E1}">
      <dgm:prSet/>
      <dgm:spPr/>
      <dgm:t>
        <a:bodyPr/>
        <a:lstStyle/>
        <a:p>
          <a:endParaRPr lang="fr-FR"/>
        </a:p>
      </dgm:t>
    </dgm:pt>
    <dgm:pt modelId="{09F96579-DBFC-4167-8699-8B3220D1BB44}">
      <dgm:prSet/>
      <dgm:spPr/>
      <dgm:t>
        <a:bodyPr/>
        <a:lstStyle/>
        <a:p>
          <a:r>
            <a:rPr lang="fr-FR" dirty="0"/>
            <a:t>Conclusion</a:t>
          </a:r>
        </a:p>
      </dgm:t>
    </dgm:pt>
    <dgm:pt modelId="{727E4267-F8F2-475B-A2C9-EEEC4A231CA9}" type="parTrans" cxnId="{CCAE4EAE-43F1-400C-9E84-8D0099459799}">
      <dgm:prSet/>
      <dgm:spPr/>
      <dgm:t>
        <a:bodyPr/>
        <a:lstStyle/>
        <a:p>
          <a:endParaRPr lang="fr-FR"/>
        </a:p>
      </dgm:t>
    </dgm:pt>
    <dgm:pt modelId="{E288CB22-DDC9-4F03-9E74-4D30C22A2B92}" type="sibTrans" cxnId="{CCAE4EAE-43F1-400C-9E84-8D0099459799}">
      <dgm:prSet/>
      <dgm:spPr/>
      <dgm:t>
        <a:bodyPr/>
        <a:lstStyle/>
        <a:p>
          <a:endParaRPr lang="fr-FR"/>
        </a:p>
      </dgm:t>
    </dgm:pt>
    <dgm:pt modelId="{C503494D-B581-48EE-A3F8-C2CE9F8F8A66}" type="pres">
      <dgm:prSet presAssocID="{DB4F1DB2-EF6A-4289-A1EE-47EAFB7A06D5}" presName="linearFlow" presStyleCnt="0">
        <dgm:presLayoutVars>
          <dgm:dir/>
          <dgm:animLvl val="lvl"/>
          <dgm:resizeHandles val="exact"/>
        </dgm:presLayoutVars>
      </dgm:prSet>
      <dgm:spPr/>
    </dgm:pt>
    <dgm:pt modelId="{F520993E-355A-4BBC-BE30-31561627BB1A}" type="pres">
      <dgm:prSet presAssocID="{027167B6-5C7C-4896-B09B-73F15FCE2757}" presName="composite" presStyleCnt="0"/>
      <dgm:spPr/>
    </dgm:pt>
    <dgm:pt modelId="{243D1D83-DE78-4A0C-B186-2367C5BCC0C4}" type="pres">
      <dgm:prSet presAssocID="{027167B6-5C7C-4896-B09B-73F15FCE2757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5BF4C549-E23E-4013-AA00-4B6EBEC40977}" type="pres">
      <dgm:prSet presAssocID="{027167B6-5C7C-4896-B09B-73F15FCE2757}" presName="descendantText" presStyleLbl="alignAcc1" presStyleIdx="0" presStyleCnt="7">
        <dgm:presLayoutVars>
          <dgm:bulletEnabled val="1"/>
        </dgm:presLayoutVars>
      </dgm:prSet>
      <dgm:spPr/>
    </dgm:pt>
    <dgm:pt modelId="{8E023B89-EE16-4928-AD7A-EA8BD13FA2BB}" type="pres">
      <dgm:prSet presAssocID="{5E5CA494-ADA8-48FC-91D4-BDCF11A7532F}" presName="sp" presStyleCnt="0"/>
      <dgm:spPr/>
    </dgm:pt>
    <dgm:pt modelId="{9A2A3E97-E38F-433C-94A3-8F5D8DEC50F2}" type="pres">
      <dgm:prSet presAssocID="{86430409-C3B2-49CF-A8FF-8C5733170E3C}" presName="composite" presStyleCnt="0"/>
      <dgm:spPr/>
    </dgm:pt>
    <dgm:pt modelId="{44FEB798-EE08-4967-89A7-C69589330A3F}" type="pres">
      <dgm:prSet presAssocID="{86430409-C3B2-49CF-A8FF-8C5733170E3C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1E719A4F-8AAD-41BA-90DA-C2B3D8EF33EF}" type="pres">
      <dgm:prSet presAssocID="{86430409-C3B2-49CF-A8FF-8C5733170E3C}" presName="descendantText" presStyleLbl="alignAcc1" presStyleIdx="1" presStyleCnt="7">
        <dgm:presLayoutVars>
          <dgm:bulletEnabled val="1"/>
        </dgm:presLayoutVars>
      </dgm:prSet>
      <dgm:spPr/>
    </dgm:pt>
    <dgm:pt modelId="{95BE62BF-73B2-4C48-A277-58B5382BE3A4}" type="pres">
      <dgm:prSet presAssocID="{F1FA7638-7D07-4212-BB08-492B97855728}" presName="sp" presStyleCnt="0"/>
      <dgm:spPr/>
    </dgm:pt>
    <dgm:pt modelId="{DD98801C-589A-475E-97C3-8C37A1BA835A}" type="pres">
      <dgm:prSet presAssocID="{BC6727A6-13E6-482C-8601-C5ABF39D6652}" presName="composite" presStyleCnt="0"/>
      <dgm:spPr/>
    </dgm:pt>
    <dgm:pt modelId="{EC439FAD-D42F-450D-8F50-F5848EAE6B16}" type="pres">
      <dgm:prSet presAssocID="{BC6727A6-13E6-482C-8601-C5ABF39D6652}" presName="parentText" presStyleLbl="alignNode1" presStyleIdx="2" presStyleCnt="7">
        <dgm:presLayoutVars>
          <dgm:chMax val="1"/>
          <dgm:bulletEnabled val="1"/>
        </dgm:presLayoutVars>
      </dgm:prSet>
      <dgm:spPr/>
    </dgm:pt>
    <dgm:pt modelId="{7A31E9DD-0DC7-4CDA-A532-59FAA1F33F10}" type="pres">
      <dgm:prSet presAssocID="{BC6727A6-13E6-482C-8601-C5ABF39D6652}" presName="descendantText" presStyleLbl="alignAcc1" presStyleIdx="2" presStyleCnt="7">
        <dgm:presLayoutVars>
          <dgm:bulletEnabled val="1"/>
        </dgm:presLayoutVars>
      </dgm:prSet>
      <dgm:spPr/>
    </dgm:pt>
    <dgm:pt modelId="{5B435374-4DD1-406C-92A7-8E171E09FD99}" type="pres">
      <dgm:prSet presAssocID="{839449FF-7AA3-456D-BCB8-B5E0DCC3D9C4}" presName="sp" presStyleCnt="0"/>
      <dgm:spPr/>
    </dgm:pt>
    <dgm:pt modelId="{AAF3AB27-8D95-48DD-BF1F-F99D907AB312}" type="pres">
      <dgm:prSet presAssocID="{089D50B0-D0B8-4F81-8A9B-F5E8AAAC9A92}" presName="composite" presStyleCnt="0"/>
      <dgm:spPr/>
    </dgm:pt>
    <dgm:pt modelId="{627F2D2D-8A48-41D5-976E-E6C1B038E063}" type="pres">
      <dgm:prSet presAssocID="{089D50B0-D0B8-4F81-8A9B-F5E8AAAC9A92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BFC32D36-1408-4C2C-84FD-44FEED039353}" type="pres">
      <dgm:prSet presAssocID="{089D50B0-D0B8-4F81-8A9B-F5E8AAAC9A92}" presName="descendantText" presStyleLbl="alignAcc1" presStyleIdx="3" presStyleCnt="7">
        <dgm:presLayoutVars>
          <dgm:bulletEnabled val="1"/>
        </dgm:presLayoutVars>
      </dgm:prSet>
      <dgm:spPr/>
    </dgm:pt>
    <dgm:pt modelId="{22008282-3F0D-4162-A3E6-A12382373812}" type="pres">
      <dgm:prSet presAssocID="{05F5D208-0C67-404B-A3EB-74ECE25E3A49}" presName="sp" presStyleCnt="0"/>
      <dgm:spPr/>
    </dgm:pt>
    <dgm:pt modelId="{6E9D4C97-0B7A-4A0F-9546-426952C634F3}" type="pres">
      <dgm:prSet presAssocID="{FA598448-DBFF-4511-91BD-382F383BAB3C}" presName="composite" presStyleCnt="0"/>
      <dgm:spPr/>
    </dgm:pt>
    <dgm:pt modelId="{A748AF89-72E9-4086-A99B-B70542A33AE1}" type="pres">
      <dgm:prSet presAssocID="{FA598448-DBFF-4511-91BD-382F383BAB3C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3A2730C7-4573-4C4B-A989-783DE8A08945}" type="pres">
      <dgm:prSet presAssocID="{FA598448-DBFF-4511-91BD-382F383BAB3C}" presName="descendantText" presStyleLbl="alignAcc1" presStyleIdx="4" presStyleCnt="7">
        <dgm:presLayoutVars>
          <dgm:bulletEnabled val="1"/>
        </dgm:presLayoutVars>
      </dgm:prSet>
      <dgm:spPr/>
    </dgm:pt>
    <dgm:pt modelId="{4824DA94-8EC2-4796-8B7D-E4678BD8CCF7}" type="pres">
      <dgm:prSet presAssocID="{BA404A3C-7491-49FC-9F5F-9D4CAE586264}" presName="sp" presStyleCnt="0"/>
      <dgm:spPr/>
    </dgm:pt>
    <dgm:pt modelId="{53C70679-A84F-4B7B-A7F7-F607F81FCF00}" type="pres">
      <dgm:prSet presAssocID="{28680FB9-11D2-4CF2-BA32-58E90AD5A710}" presName="composite" presStyleCnt="0"/>
      <dgm:spPr/>
    </dgm:pt>
    <dgm:pt modelId="{E0805C74-6E77-4E7E-A808-329EA360ABFC}" type="pres">
      <dgm:prSet presAssocID="{28680FB9-11D2-4CF2-BA32-58E90AD5A710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1881908A-5EB3-4F54-8871-057DDD209370}" type="pres">
      <dgm:prSet presAssocID="{28680FB9-11D2-4CF2-BA32-58E90AD5A710}" presName="descendantText" presStyleLbl="alignAcc1" presStyleIdx="5" presStyleCnt="7">
        <dgm:presLayoutVars>
          <dgm:bulletEnabled val="1"/>
        </dgm:presLayoutVars>
      </dgm:prSet>
      <dgm:spPr/>
    </dgm:pt>
    <dgm:pt modelId="{4D4E5210-6DDC-4D57-9C90-A7A1772683E0}" type="pres">
      <dgm:prSet presAssocID="{C6BC4373-F691-4365-8B2F-B558B20FE832}" presName="sp" presStyleCnt="0"/>
      <dgm:spPr/>
    </dgm:pt>
    <dgm:pt modelId="{D17AA680-1535-47F2-A171-88BD3F73FB91}" type="pres">
      <dgm:prSet presAssocID="{664D5BD4-4153-4BD3-8DEB-743819EE551B}" presName="composite" presStyleCnt="0"/>
      <dgm:spPr/>
    </dgm:pt>
    <dgm:pt modelId="{30D68F4E-9B5F-416D-AF87-7D4833887C8C}" type="pres">
      <dgm:prSet presAssocID="{664D5BD4-4153-4BD3-8DEB-743819EE551B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A1CC3211-02FC-4D57-83D5-6B19E9430188}" type="pres">
      <dgm:prSet presAssocID="{664D5BD4-4153-4BD3-8DEB-743819EE551B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C7A40611-241B-473E-9786-F25D3E1B361F}" srcId="{DB4F1DB2-EF6A-4289-A1EE-47EAFB7A06D5}" destId="{BC6727A6-13E6-482C-8601-C5ABF39D6652}" srcOrd="2" destOrd="0" parTransId="{CA4FA823-63F7-420C-B7EB-9D2C72443DEE}" sibTransId="{839449FF-7AA3-456D-BCB8-B5E0DCC3D9C4}"/>
    <dgm:cxn modelId="{DE0FA21E-0CE3-4B61-9218-C14174124EC9}" type="presOf" srcId="{FA598448-DBFF-4511-91BD-382F383BAB3C}" destId="{A748AF89-72E9-4086-A99B-B70542A33AE1}" srcOrd="0" destOrd="0" presId="urn:microsoft.com/office/officeart/2005/8/layout/chevron2"/>
    <dgm:cxn modelId="{34D8FE24-2FEC-4929-A740-09574C4F404D}" type="presOf" srcId="{86430409-C3B2-49CF-A8FF-8C5733170E3C}" destId="{44FEB798-EE08-4967-89A7-C69589330A3F}" srcOrd="0" destOrd="0" presId="urn:microsoft.com/office/officeart/2005/8/layout/chevron2"/>
    <dgm:cxn modelId="{51226C2F-A184-4D62-8F88-D656EF628F93}" srcId="{FA598448-DBFF-4511-91BD-382F383BAB3C}" destId="{E618D44B-CC2D-4E34-93E8-24E6FD40E69D}" srcOrd="0" destOrd="0" parTransId="{02FD35D8-0FD4-4FE0-8F43-23270BFA8F39}" sibTransId="{E24B6001-BF40-48BA-BD03-31C7BC67AAA3}"/>
    <dgm:cxn modelId="{DB743935-A1C6-471F-9FE4-ED059CC499D9}" srcId="{DB4F1DB2-EF6A-4289-A1EE-47EAFB7A06D5}" destId="{FA598448-DBFF-4511-91BD-382F383BAB3C}" srcOrd="4" destOrd="0" parTransId="{5C61115A-1A7A-4BED-B07C-4A7402B03CE0}" sibTransId="{BA404A3C-7491-49FC-9F5F-9D4CAE586264}"/>
    <dgm:cxn modelId="{DAD0A636-0FA9-4209-B764-61426B662D72}" type="presOf" srcId="{3D1B5921-0C30-4F45-A84A-68C95AC94B94}" destId="{5BF4C549-E23E-4013-AA00-4B6EBEC40977}" srcOrd="0" destOrd="0" presId="urn:microsoft.com/office/officeart/2005/8/layout/chevron2"/>
    <dgm:cxn modelId="{E7CCC241-0FB2-47DC-8B62-647813E1435F}" type="presOf" srcId="{28680FB9-11D2-4CF2-BA32-58E90AD5A710}" destId="{E0805C74-6E77-4E7E-A808-329EA360ABFC}" srcOrd="0" destOrd="0" presId="urn:microsoft.com/office/officeart/2005/8/layout/chevron2"/>
    <dgm:cxn modelId="{28A53455-6D27-40F9-99F0-8DE88BF5D87A}" srcId="{027167B6-5C7C-4896-B09B-73F15FCE2757}" destId="{3D1B5921-0C30-4F45-A84A-68C95AC94B94}" srcOrd="0" destOrd="0" parTransId="{87E8BD70-2EFB-45DD-9FE4-0056A5D7E148}" sibTransId="{5E2AD977-5CCF-4AC7-8843-ACAE5A5038C7}"/>
    <dgm:cxn modelId="{D5952156-8062-43E4-859E-549F847292B1}" srcId="{DB4F1DB2-EF6A-4289-A1EE-47EAFB7A06D5}" destId="{664D5BD4-4153-4BD3-8DEB-743819EE551B}" srcOrd="6" destOrd="0" parTransId="{85C7AB3A-036E-4495-9E4C-7A3D2A923E2D}" sibTransId="{A2FCB5E4-EB80-477B-9E18-B13A72974882}"/>
    <dgm:cxn modelId="{3D45AE7D-B522-4B75-A44C-A70360C78D16}" type="presOf" srcId="{F3CC21A4-F690-4036-BEC8-E392538107C6}" destId="{BFC32D36-1408-4C2C-84FD-44FEED039353}" srcOrd="0" destOrd="0" presId="urn:microsoft.com/office/officeart/2005/8/layout/chevron2"/>
    <dgm:cxn modelId="{AC4AF589-11B2-4F5E-AAD8-2FA3D8E7AF3D}" srcId="{DB4F1DB2-EF6A-4289-A1EE-47EAFB7A06D5}" destId="{86430409-C3B2-49CF-A8FF-8C5733170E3C}" srcOrd="1" destOrd="0" parTransId="{A09DF355-2E59-4EDA-B958-8E0D8E11EC43}" sibTransId="{F1FA7638-7D07-4212-BB08-492B97855728}"/>
    <dgm:cxn modelId="{27FBB88C-5565-45C9-83E6-2CFFDF7FDE25}" type="presOf" srcId="{0B128A4B-8A51-4891-8308-5088B712718E}" destId="{1881908A-5EB3-4F54-8871-057DDD209370}" srcOrd="0" destOrd="0" presId="urn:microsoft.com/office/officeart/2005/8/layout/chevron2"/>
    <dgm:cxn modelId="{3491CA97-96C0-4182-BFAF-C8FB030E3E71}" type="presOf" srcId="{E331DBD7-CB98-4AC4-B610-145F42AF2D20}" destId="{1E719A4F-8AAD-41BA-90DA-C2B3D8EF33EF}" srcOrd="0" destOrd="0" presId="urn:microsoft.com/office/officeart/2005/8/layout/chevron2"/>
    <dgm:cxn modelId="{9B66159D-8AFC-4391-822C-9B23C86E2FF2}" type="presOf" srcId="{E618D44B-CC2D-4E34-93E8-24E6FD40E69D}" destId="{3A2730C7-4573-4C4B-A989-783DE8A08945}" srcOrd="0" destOrd="0" presId="urn:microsoft.com/office/officeart/2005/8/layout/chevron2"/>
    <dgm:cxn modelId="{575285A4-BDCF-4180-B888-D2C06F189252}" type="presOf" srcId="{09F96579-DBFC-4167-8699-8B3220D1BB44}" destId="{A1CC3211-02FC-4D57-83D5-6B19E9430188}" srcOrd="0" destOrd="0" presId="urn:microsoft.com/office/officeart/2005/8/layout/chevron2"/>
    <dgm:cxn modelId="{052AD7A9-BB36-4672-8CBD-EB8777615440}" srcId="{089D50B0-D0B8-4F81-8A9B-F5E8AAAC9A92}" destId="{F3CC21A4-F690-4036-BEC8-E392538107C6}" srcOrd="0" destOrd="0" parTransId="{9E7AD552-ABF1-4B5A-ACE3-71163E6B3B2E}" sibTransId="{508B2D20-4046-4A7F-BE81-C7D88AEE0C99}"/>
    <dgm:cxn modelId="{CCAE4EAE-43F1-400C-9E84-8D0099459799}" srcId="{664D5BD4-4153-4BD3-8DEB-743819EE551B}" destId="{09F96579-DBFC-4167-8699-8B3220D1BB44}" srcOrd="0" destOrd="0" parTransId="{727E4267-F8F2-475B-A2C9-EEEC4A231CA9}" sibTransId="{E288CB22-DDC9-4F03-9E74-4D30C22A2B92}"/>
    <dgm:cxn modelId="{3CCA0CC4-44F8-4DE7-8EE8-30B574D57323}" type="presOf" srcId="{BC6727A6-13E6-482C-8601-C5ABF39D6652}" destId="{EC439FAD-D42F-450D-8F50-F5848EAE6B16}" srcOrd="0" destOrd="0" presId="urn:microsoft.com/office/officeart/2005/8/layout/chevron2"/>
    <dgm:cxn modelId="{ADFE0AC9-CCB9-4D2A-83E4-A687AB291570}" type="presOf" srcId="{027167B6-5C7C-4896-B09B-73F15FCE2757}" destId="{243D1D83-DE78-4A0C-B186-2367C5BCC0C4}" srcOrd="0" destOrd="0" presId="urn:microsoft.com/office/officeart/2005/8/layout/chevron2"/>
    <dgm:cxn modelId="{864192CB-61F5-4574-87D1-437E761A530C}" type="presOf" srcId="{664D5BD4-4153-4BD3-8DEB-743819EE551B}" destId="{30D68F4E-9B5F-416D-AF87-7D4833887C8C}" srcOrd="0" destOrd="0" presId="urn:microsoft.com/office/officeart/2005/8/layout/chevron2"/>
    <dgm:cxn modelId="{4B1921DD-770F-42F6-8DCF-1F1166625AD1}" srcId="{DB4F1DB2-EF6A-4289-A1EE-47EAFB7A06D5}" destId="{027167B6-5C7C-4896-B09B-73F15FCE2757}" srcOrd="0" destOrd="0" parTransId="{F756B92A-24AF-4768-868F-73EB22E456DF}" sibTransId="{5E5CA494-ADA8-48FC-91D4-BDCF11A7532F}"/>
    <dgm:cxn modelId="{F6B9CAE1-D40D-489F-95C1-FFF504DC824A}" srcId="{86430409-C3B2-49CF-A8FF-8C5733170E3C}" destId="{E331DBD7-CB98-4AC4-B610-145F42AF2D20}" srcOrd="0" destOrd="0" parTransId="{10FE8B6E-56CA-464A-BF2D-882AD7E62B53}" sibTransId="{2F2F2407-3EED-4FE1-8B48-924B12A4A4F3}"/>
    <dgm:cxn modelId="{994F55E3-5E98-4F9E-BAE9-28EC27227C82}" type="presOf" srcId="{089D50B0-D0B8-4F81-8A9B-F5E8AAAC9A92}" destId="{627F2D2D-8A48-41D5-976E-E6C1B038E063}" srcOrd="0" destOrd="0" presId="urn:microsoft.com/office/officeart/2005/8/layout/chevron2"/>
    <dgm:cxn modelId="{D91B2EEE-1A70-48FE-A053-4D8AF4741398}" type="presOf" srcId="{9B3312B6-0412-4689-A57E-D8AF0C913C04}" destId="{7A31E9DD-0DC7-4CDA-A532-59FAA1F33F10}" srcOrd="0" destOrd="0" presId="urn:microsoft.com/office/officeart/2005/8/layout/chevron2"/>
    <dgm:cxn modelId="{48C087EE-21E3-45E1-9361-05F4DD2B26D0}" srcId="{DB4F1DB2-EF6A-4289-A1EE-47EAFB7A06D5}" destId="{28680FB9-11D2-4CF2-BA32-58E90AD5A710}" srcOrd="5" destOrd="0" parTransId="{4099AE9D-2280-47A1-81DF-AB0167D0EA5A}" sibTransId="{C6BC4373-F691-4365-8B2F-B558B20FE832}"/>
    <dgm:cxn modelId="{75EB11F0-6B36-4689-8FC8-5D4086A10B89}" srcId="{BC6727A6-13E6-482C-8601-C5ABF39D6652}" destId="{9B3312B6-0412-4689-A57E-D8AF0C913C04}" srcOrd="0" destOrd="0" parTransId="{8AF55E40-61C8-42BA-B4D7-6F6C1ED4877E}" sibTransId="{A070329C-120A-459C-9FC9-8AB6BE45600F}"/>
    <dgm:cxn modelId="{37EB56F0-3F81-45D6-9893-8BF547D4C590}" srcId="{DB4F1DB2-EF6A-4289-A1EE-47EAFB7A06D5}" destId="{089D50B0-D0B8-4F81-8A9B-F5E8AAAC9A92}" srcOrd="3" destOrd="0" parTransId="{537D867B-CC45-444A-87D2-D463327D1636}" sibTransId="{05F5D208-0C67-404B-A3EB-74ECE25E3A49}"/>
    <dgm:cxn modelId="{943233F4-3F8E-4D4F-B016-D1E1125562E1}" srcId="{28680FB9-11D2-4CF2-BA32-58E90AD5A710}" destId="{0B128A4B-8A51-4891-8308-5088B712718E}" srcOrd="0" destOrd="0" parTransId="{C8033B8C-B543-4539-A730-0EF28BBEA6E9}" sibTransId="{06CEE693-B398-4722-B0BD-AC068EFA65FC}"/>
    <dgm:cxn modelId="{2D4F50F5-813B-4971-95F8-04F9A6CA5D18}" type="presOf" srcId="{DB4F1DB2-EF6A-4289-A1EE-47EAFB7A06D5}" destId="{C503494D-B581-48EE-A3F8-C2CE9F8F8A66}" srcOrd="0" destOrd="0" presId="urn:microsoft.com/office/officeart/2005/8/layout/chevron2"/>
    <dgm:cxn modelId="{DC189D6B-D943-47BD-A7BA-4D70896A5176}" type="presParOf" srcId="{C503494D-B581-48EE-A3F8-C2CE9F8F8A66}" destId="{F520993E-355A-4BBC-BE30-31561627BB1A}" srcOrd="0" destOrd="0" presId="urn:microsoft.com/office/officeart/2005/8/layout/chevron2"/>
    <dgm:cxn modelId="{02CEB7AC-211B-4161-97D9-7FBD5777756F}" type="presParOf" srcId="{F520993E-355A-4BBC-BE30-31561627BB1A}" destId="{243D1D83-DE78-4A0C-B186-2367C5BCC0C4}" srcOrd="0" destOrd="0" presId="urn:microsoft.com/office/officeart/2005/8/layout/chevron2"/>
    <dgm:cxn modelId="{FCB3C5DB-6D9B-40CB-90DB-D9F882438248}" type="presParOf" srcId="{F520993E-355A-4BBC-BE30-31561627BB1A}" destId="{5BF4C549-E23E-4013-AA00-4B6EBEC40977}" srcOrd="1" destOrd="0" presId="urn:microsoft.com/office/officeart/2005/8/layout/chevron2"/>
    <dgm:cxn modelId="{4EE47611-4115-47C6-9B30-CC0980829BB2}" type="presParOf" srcId="{C503494D-B581-48EE-A3F8-C2CE9F8F8A66}" destId="{8E023B89-EE16-4928-AD7A-EA8BD13FA2BB}" srcOrd="1" destOrd="0" presId="urn:microsoft.com/office/officeart/2005/8/layout/chevron2"/>
    <dgm:cxn modelId="{D6D2388D-3BB2-4419-A9E7-738D3C3A274B}" type="presParOf" srcId="{C503494D-B581-48EE-A3F8-C2CE9F8F8A66}" destId="{9A2A3E97-E38F-433C-94A3-8F5D8DEC50F2}" srcOrd="2" destOrd="0" presId="urn:microsoft.com/office/officeart/2005/8/layout/chevron2"/>
    <dgm:cxn modelId="{F2E53C33-EA78-4D8D-B623-460D7B3BD719}" type="presParOf" srcId="{9A2A3E97-E38F-433C-94A3-8F5D8DEC50F2}" destId="{44FEB798-EE08-4967-89A7-C69589330A3F}" srcOrd="0" destOrd="0" presId="urn:microsoft.com/office/officeart/2005/8/layout/chevron2"/>
    <dgm:cxn modelId="{7C76C4D2-214B-4B60-A028-2F8C35B9DC83}" type="presParOf" srcId="{9A2A3E97-E38F-433C-94A3-8F5D8DEC50F2}" destId="{1E719A4F-8AAD-41BA-90DA-C2B3D8EF33EF}" srcOrd="1" destOrd="0" presId="urn:microsoft.com/office/officeart/2005/8/layout/chevron2"/>
    <dgm:cxn modelId="{34CFDE09-84CE-4835-8BDA-EC1050461767}" type="presParOf" srcId="{C503494D-B581-48EE-A3F8-C2CE9F8F8A66}" destId="{95BE62BF-73B2-4C48-A277-58B5382BE3A4}" srcOrd="3" destOrd="0" presId="urn:microsoft.com/office/officeart/2005/8/layout/chevron2"/>
    <dgm:cxn modelId="{82192590-99D1-45AF-A6ED-B5A82F401A66}" type="presParOf" srcId="{C503494D-B581-48EE-A3F8-C2CE9F8F8A66}" destId="{DD98801C-589A-475E-97C3-8C37A1BA835A}" srcOrd="4" destOrd="0" presId="urn:microsoft.com/office/officeart/2005/8/layout/chevron2"/>
    <dgm:cxn modelId="{B266C86D-C4A7-4BB3-BD5F-4AFB7A994A9E}" type="presParOf" srcId="{DD98801C-589A-475E-97C3-8C37A1BA835A}" destId="{EC439FAD-D42F-450D-8F50-F5848EAE6B16}" srcOrd="0" destOrd="0" presId="urn:microsoft.com/office/officeart/2005/8/layout/chevron2"/>
    <dgm:cxn modelId="{DCF0AD68-BF1F-4FC9-95F0-0CD52FA379A5}" type="presParOf" srcId="{DD98801C-589A-475E-97C3-8C37A1BA835A}" destId="{7A31E9DD-0DC7-4CDA-A532-59FAA1F33F10}" srcOrd="1" destOrd="0" presId="urn:microsoft.com/office/officeart/2005/8/layout/chevron2"/>
    <dgm:cxn modelId="{7BEDC551-7E5D-4723-BD1B-C0D0211B3D2E}" type="presParOf" srcId="{C503494D-B581-48EE-A3F8-C2CE9F8F8A66}" destId="{5B435374-4DD1-406C-92A7-8E171E09FD99}" srcOrd="5" destOrd="0" presId="urn:microsoft.com/office/officeart/2005/8/layout/chevron2"/>
    <dgm:cxn modelId="{3DD15682-1515-4AD4-B2B3-26ADF3051065}" type="presParOf" srcId="{C503494D-B581-48EE-A3F8-C2CE9F8F8A66}" destId="{AAF3AB27-8D95-48DD-BF1F-F99D907AB312}" srcOrd="6" destOrd="0" presId="urn:microsoft.com/office/officeart/2005/8/layout/chevron2"/>
    <dgm:cxn modelId="{AF7203D4-637B-4F1D-B1A5-507746E4E1B6}" type="presParOf" srcId="{AAF3AB27-8D95-48DD-BF1F-F99D907AB312}" destId="{627F2D2D-8A48-41D5-976E-E6C1B038E063}" srcOrd="0" destOrd="0" presId="urn:microsoft.com/office/officeart/2005/8/layout/chevron2"/>
    <dgm:cxn modelId="{73310F64-3447-4F9F-9FC6-3C460843EDBB}" type="presParOf" srcId="{AAF3AB27-8D95-48DD-BF1F-F99D907AB312}" destId="{BFC32D36-1408-4C2C-84FD-44FEED039353}" srcOrd="1" destOrd="0" presId="urn:microsoft.com/office/officeart/2005/8/layout/chevron2"/>
    <dgm:cxn modelId="{94687340-A53B-47D9-8828-F6812065CEFD}" type="presParOf" srcId="{C503494D-B581-48EE-A3F8-C2CE9F8F8A66}" destId="{22008282-3F0D-4162-A3E6-A12382373812}" srcOrd="7" destOrd="0" presId="urn:microsoft.com/office/officeart/2005/8/layout/chevron2"/>
    <dgm:cxn modelId="{25282166-EB29-49C8-A6E9-BA819FB7CCF3}" type="presParOf" srcId="{C503494D-B581-48EE-A3F8-C2CE9F8F8A66}" destId="{6E9D4C97-0B7A-4A0F-9546-426952C634F3}" srcOrd="8" destOrd="0" presId="urn:microsoft.com/office/officeart/2005/8/layout/chevron2"/>
    <dgm:cxn modelId="{197E0B81-3998-41E9-808C-0B61DAC68E56}" type="presParOf" srcId="{6E9D4C97-0B7A-4A0F-9546-426952C634F3}" destId="{A748AF89-72E9-4086-A99B-B70542A33AE1}" srcOrd="0" destOrd="0" presId="urn:microsoft.com/office/officeart/2005/8/layout/chevron2"/>
    <dgm:cxn modelId="{A4D7DFFB-6B56-42A9-AA78-9E0DE98C0930}" type="presParOf" srcId="{6E9D4C97-0B7A-4A0F-9546-426952C634F3}" destId="{3A2730C7-4573-4C4B-A989-783DE8A08945}" srcOrd="1" destOrd="0" presId="urn:microsoft.com/office/officeart/2005/8/layout/chevron2"/>
    <dgm:cxn modelId="{318B03C3-4993-49D9-91DA-B38AE3D7729E}" type="presParOf" srcId="{C503494D-B581-48EE-A3F8-C2CE9F8F8A66}" destId="{4824DA94-8EC2-4796-8B7D-E4678BD8CCF7}" srcOrd="9" destOrd="0" presId="urn:microsoft.com/office/officeart/2005/8/layout/chevron2"/>
    <dgm:cxn modelId="{1C39621F-B6F5-47CE-B43D-3520199A97B3}" type="presParOf" srcId="{C503494D-B581-48EE-A3F8-C2CE9F8F8A66}" destId="{53C70679-A84F-4B7B-A7F7-F607F81FCF00}" srcOrd="10" destOrd="0" presId="urn:microsoft.com/office/officeart/2005/8/layout/chevron2"/>
    <dgm:cxn modelId="{D9ABAC8E-6003-4F27-9F20-1E253A6E7F1B}" type="presParOf" srcId="{53C70679-A84F-4B7B-A7F7-F607F81FCF00}" destId="{E0805C74-6E77-4E7E-A808-329EA360ABFC}" srcOrd="0" destOrd="0" presId="urn:microsoft.com/office/officeart/2005/8/layout/chevron2"/>
    <dgm:cxn modelId="{86EA9DEF-41D2-41BC-A9DC-8B8E2D03252B}" type="presParOf" srcId="{53C70679-A84F-4B7B-A7F7-F607F81FCF00}" destId="{1881908A-5EB3-4F54-8871-057DDD209370}" srcOrd="1" destOrd="0" presId="urn:microsoft.com/office/officeart/2005/8/layout/chevron2"/>
    <dgm:cxn modelId="{80D1B082-D0B0-410D-8784-CF6FA0B113E5}" type="presParOf" srcId="{C503494D-B581-48EE-A3F8-C2CE9F8F8A66}" destId="{4D4E5210-6DDC-4D57-9C90-A7A1772683E0}" srcOrd="11" destOrd="0" presId="urn:microsoft.com/office/officeart/2005/8/layout/chevron2"/>
    <dgm:cxn modelId="{7033A2E5-BE02-41E0-9939-6B975967FD05}" type="presParOf" srcId="{C503494D-B581-48EE-A3F8-C2CE9F8F8A66}" destId="{D17AA680-1535-47F2-A171-88BD3F73FB91}" srcOrd="12" destOrd="0" presId="urn:microsoft.com/office/officeart/2005/8/layout/chevron2"/>
    <dgm:cxn modelId="{5EEE0612-53FF-4EB2-B7C8-B4B0DE115935}" type="presParOf" srcId="{D17AA680-1535-47F2-A171-88BD3F73FB91}" destId="{30D68F4E-9B5F-416D-AF87-7D4833887C8C}" srcOrd="0" destOrd="0" presId="urn:microsoft.com/office/officeart/2005/8/layout/chevron2"/>
    <dgm:cxn modelId="{E5D04FEF-52E2-4D39-8AD9-F389973328F9}" type="presParOf" srcId="{D17AA680-1535-47F2-A171-88BD3F73FB91}" destId="{A1CC3211-02FC-4D57-83D5-6B19E943018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D1D83-DE78-4A0C-B186-2367C5BCC0C4}">
      <dsp:nvSpPr>
        <dsp:cNvPr id="0" name=""/>
        <dsp:cNvSpPr/>
      </dsp:nvSpPr>
      <dsp:spPr>
        <a:xfrm rot="5400000">
          <a:off x="-126801" y="128139"/>
          <a:ext cx="845343" cy="591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1</a:t>
          </a:r>
        </a:p>
      </dsp:txBody>
      <dsp:txXfrm rot="-5400000">
        <a:off x="1" y="297207"/>
        <a:ext cx="591740" cy="253603"/>
      </dsp:txXfrm>
    </dsp:sp>
    <dsp:sp modelId="{5BF4C549-E23E-4013-AA00-4B6EBEC40977}">
      <dsp:nvSpPr>
        <dsp:cNvPr id="0" name=""/>
        <dsp:cNvSpPr/>
      </dsp:nvSpPr>
      <dsp:spPr>
        <a:xfrm rot="5400000">
          <a:off x="4085133" y="-3492055"/>
          <a:ext cx="549473" cy="7536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/>
            <a:t>Introduction</a:t>
          </a:r>
        </a:p>
      </dsp:txBody>
      <dsp:txXfrm rot="-5400000">
        <a:off x="591741" y="28160"/>
        <a:ext cx="7509436" cy="495827"/>
      </dsp:txXfrm>
    </dsp:sp>
    <dsp:sp modelId="{44FEB798-EE08-4967-89A7-C69589330A3F}">
      <dsp:nvSpPr>
        <dsp:cNvPr id="0" name=""/>
        <dsp:cNvSpPr/>
      </dsp:nvSpPr>
      <dsp:spPr>
        <a:xfrm rot="5400000">
          <a:off x="-126801" y="889914"/>
          <a:ext cx="845343" cy="591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2</a:t>
          </a:r>
        </a:p>
      </dsp:txBody>
      <dsp:txXfrm rot="-5400000">
        <a:off x="1" y="1058982"/>
        <a:ext cx="591740" cy="253603"/>
      </dsp:txXfrm>
    </dsp:sp>
    <dsp:sp modelId="{1E719A4F-8AAD-41BA-90DA-C2B3D8EF33EF}">
      <dsp:nvSpPr>
        <dsp:cNvPr id="0" name=""/>
        <dsp:cNvSpPr/>
      </dsp:nvSpPr>
      <dsp:spPr>
        <a:xfrm rot="5400000">
          <a:off x="4085133" y="-2730280"/>
          <a:ext cx="549473" cy="7536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/>
            <a:t>Présentation des données</a:t>
          </a:r>
        </a:p>
      </dsp:txBody>
      <dsp:txXfrm rot="-5400000">
        <a:off x="591741" y="789935"/>
        <a:ext cx="7509436" cy="495827"/>
      </dsp:txXfrm>
    </dsp:sp>
    <dsp:sp modelId="{EC439FAD-D42F-450D-8F50-F5848EAE6B16}">
      <dsp:nvSpPr>
        <dsp:cNvPr id="0" name=""/>
        <dsp:cNvSpPr/>
      </dsp:nvSpPr>
      <dsp:spPr>
        <a:xfrm rot="5400000">
          <a:off x="-126801" y="1651688"/>
          <a:ext cx="845343" cy="591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3</a:t>
          </a:r>
        </a:p>
      </dsp:txBody>
      <dsp:txXfrm rot="-5400000">
        <a:off x="1" y="1820756"/>
        <a:ext cx="591740" cy="253603"/>
      </dsp:txXfrm>
    </dsp:sp>
    <dsp:sp modelId="{7A31E9DD-0DC7-4CDA-A532-59FAA1F33F10}">
      <dsp:nvSpPr>
        <dsp:cNvPr id="0" name=""/>
        <dsp:cNvSpPr/>
      </dsp:nvSpPr>
      <dsp:spPr>
        <a:xfrm rot="5400000">
          <a:off x="4085133" y="-1968505"/>
          <a:ext cx="549473" cy="7536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/>
            <a:t>Analyse exploratoire</a:t>
          </a:r>
        </a:p>
      </dsp:txBody>
      <dsp:txXfrm rot="-5400000">
        <a:off x="591741" y="1551710"/>
        <a:ext cx="7509436" cy="495827"/>
      </dsp:txXfrm>
    </dsp:sp>
    <dsp:sp modelId="{627F2D2D-8A48-41D5-976E-E6C1B038E063}">
      <dsp:nvSpPr>
        <dsp:cNvPr id="0" name=""/>
        <dsp:cNvSpPr/>
      </dsp:nvSpPr>
      <dsp:spPr>
        <a:xfrm rot="5400000">
          <a:off x="-126801" y="2413463"/>
          <a:ext cx="845343" cy="591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4</a:t>
          </a:r>
        </a:p>
      </dsp:txBody>
      <dsp:txXfrm rot="-5400000">
        <a:off x="1" y="2582531"/>
        <a:ext cx="591740" cy="253603"/>
      </dsp:txXfrm>
    </dsp:sp>
    <dsp:sp modelId="{BFC32D36-1408-4C2C-84FD-44FEED039353}">
      <dsp:nvSpPr>
        <dsp:cNvPr id="0" name=""/>
        <dsp:cNvSpPr/>
      </dsp:nvSpPr>
      <dsp:spPr>
        <a:xfrm rot="5400000">
          <a:off x="4085133" y="-1206731"/>
          <a:ext cx="549473" cy="7536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/>
            <a:t>Pré-traitement</a:t>
          </a:r>
        </a:p>
      </dsp:txBody>
      <dsp:txXfrm rot="-5400000">
        <a:off x="591741" y="2313484"/>
        <a:ext cx="7509436" cy="495827"/>
      </dsp:txXfrm>
    </dsp:sp>
    <dsp:sp modelId="{A748AF89-72E9-4086-A99B-B70542A33AE1}">
      <dsp:nvSpPr>
        <dsp:cNvPr id="0" name=""/>
        <dsp:cNvSpPr/>
      </dsp:nvSpPr>
      <dsp:spPr>
        <a:xfrm rot="5400000">
          <a:off x="-126801" y="3175237"/>
          <a:ext cx="845343" cy="591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5</a:t>
          </a:r>
        </a:p>
      </dsp:txBody>
      <dsp:txXfrm rot="-5400000">
        <a:off x="1" y="3344305"/>
        <a:ext cx="591740" cy="253603"/>
      </dsp:txXfrm>
    </dsp:sp>
    <dsp:sp modelId="{3A2730C7-4573-4C4B-A989-783DE8A08945}">
      <dsp:nvSpPr>
        <dsp:cNvPr id="0" name=""/>
        <dsp:cNvSpPr/>
      </dsp:nvSpPr>
      <dsp:spPr>
        <a:xfrm rot="5400000">
          <a:off x="4085133" y="-444956"/>
          <a:ext cx="549473" cy="7536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 err="1"/>
            <a:t>Modelisation</a:t>
          </a:r>
          <a:endParaRPr lang="fr-FR" sz="3200" kern="1200" dirty="0"/>
        </a:p>
      </dsp:txBody>
      <dsp:txXfrm rot="-5400000">
        <a:off x="591741" y="3075259"/>
        <a:ext cx="7509436" cy="495827"/>
      </dsp:txXfrm>
    </dsp:sp>
    <dsp:sp modelId="{E0805C74-6E77-4E7E-A808-329EA360ABFC}">
      <dsp:nvSpPr>
        <dsp:cNvPr id="0" name=""/>
        <dsp:cNvSpPr/>
      </dsp:nvSpPr>
      <dsp:spPr>
        <a:xfrm rot="5400000">
          <a:off x="-126801" y="3937012"/>
          <a:ext cx="845343" cy="591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6</a:t>
          </a:r>
        </a:p>
      </dsp:txBody>
      <dsp:txXfrm rot="-5400000">
        <a:off x="1" y="4106080"/>
        <a:ext cx="591740" cy="253603"/>
      </dsp:txXfrm>
    </dsp:sp>
    <dsp:sp modelId="{1881908A-5EB3-4F54-8871-057DDD209370}">
      <dsp:nvSpPr>
        <dsp:cNvPr id="0" name=""/>
        <dsp:cNvSpPr/>
      </dsp:nvSpPr>
      <dsp:spPr>
        <a:xfrm rot="5400000">
          <a:off x="4085133" y="316817"/>
          <a:ext cx="549473" cy="7536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/>
            <a:t>API</a:t>
          </a:r>
        </a:p>
      </dsp:txBody>
      <dsp:txXfrm rot="-5400000">
        <a:off x="591741" y="3837033"/>
        <a:ext cx="7509436" cy="495827"/>
      </dsp:txXfrm>
    </dsp:sp>
    <dsp:sp modelId="{30D68F4E-9B5F-416D-AF87-7D4833887C8C}">
      <dsp:nvSpPr>
        <dsp:cNvPr id="0" name=""/>
        <dsp:cNvSpPr/>
      </dsp:nvSpPr>
      <dsp:spPr>
        <a:xfrm rot="5400000">
          <a:off x="-126801" y="4698786"/>
          <a:ext cx="845343" cy="59174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7</a:t>
          </a:r>
        </a:p>
      </dsp:txBody>
      <dsp:txXfrm rot="-5400000">
        <a:off x="1" y="4867854"/>
        <a:ext cx="591740" cy="253603"/>
      </dsp:txXfrm>
    </dsp:sp>
    <dsp:sp modelId="{A1CC3211-02FC-4D57-83D5-6B19E9430188}">
      <dsp:nvSpPr>
        <dsp:cNvPr id="0" name=""/>
        <dsp:cNvSpPr/>
      </dsp:nvSpPr>
      <dsp:spPr>
        <a:xfrm rot="5400000">
          <a:off x="4085133" y="1078592"/>
          <a:ext cx="549473" cy="75362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200" kern="1200" dirty="0"/>
            <a:t>Conclusion</a:t>
          </a:r>
        </a:p>
      </dsp:txBody>
      <dsp:txXfrm rot="-5400000">
        <a:off x="591741" y="4598808"/>
        <a:ext cx="7509436" cy="4958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E12572B-F973-4732-A453-119EA490170A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BB83C12-F094-4EDD-ABDC-7BADBDED574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A8927E5-BED3-44D0-9ADF-FA873E1D6DAF}" type="datetimeFigureOut">
              <a:rPr lang="en-US" smtClean="0"/>
              <a:t>6/16/2025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GB" alt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7324DA73-AE27-4433-BD53-3E1DB61918F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8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7324DA73-AE27-4433-BD53-3E1DB61918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48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A5920-0BD2-57B3-995A-DB955D93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662968D-4573-285F-4A0D-18EF0CE33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CF931E5-4E7A-A391-592E-BB6E4F4F8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AF9F84-6AE3-95EF-8F41-8869059BB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202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DBCAC-3D57-860C-CB1F-F40AA9BC8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E23BB73-597F-16DB-FEE0-161393272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302B42C-6DD0-042C-744D-4891EEFFD0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BA3FA7-74C9-DEA6-89D7-3DFD932E44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1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1387A-5F84-E471-94BC-F680C50A8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BA89CCE-D220-894F-803C-1046E006F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2A4D253-A6A0-0ADF-BF2D-D5173E2EFB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67D035-490A-06AF-74AE-97FEEF40C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137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4E4CF-1A56-BC34-6E54-0F7A50E5D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0AC69B9-0045-854C-6F8D-AA82EABBD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3B98970-39FF-43B4-48E3-E81790D2A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72019B-32F0-0773-24EC-3163C10256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120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4522A-AAF6-28DB-7D67-41EFD3A18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6C6F16C-4E93-339A-BABD-B0222F9AE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284CA55-09E5-67C0-54CA-D02B32143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12B6A2-F6A0-1816-4516-FBE358D4B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58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DFCB7-1EE5-97D4-5E59-CF70E99DB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7CF08F7-6F44-C5F2-E623-382EC0753A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20B7BD5-5097-A207-964B-FE0AF910CC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E862B7-1C3E-BE36-535D-83620602B9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35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DD0F7-D1F9-D4FC-0B32-64E7C1862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B37EB4E-CE0F-8D97-BD34-813990313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61C253E-772D-83DB-B42F-DCB5FDC9D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518EA65-6016-AB55-6056-6D2B4F67A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3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29976-E3E7-C03E-8CE6-96B8FFB7F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CDE347-E09C-CFD2-0BC1-704958460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B913996-E26E-C385-3E80-0911D560D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8F781A-7AD1-461F-E1D8-3873A6ABDD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40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EB6DC-81DA-3A43-1FE8-A5C62CD8B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29C073-0DB0-730C-156E-5D42E0725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07EAE0-F96B-7E01-6FBB-4961E04E3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AFF7D4-DB01-587F-0027-FB2B9879E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4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8B4AA-8642-F484-31C4-81F66F44F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978DE6-8949-9864-CFE2-0C3AFF177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1CD45-2C1C-ED21-3CB3-6C11CB0C16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7FF4D-3BD0-2556-830D-59FD388A5C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25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1066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870016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26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35490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2BF85-69A8-F5DA-0913-492F96AB7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004684-4B87-113F-5E38-0C9ECC467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13306-37A7-15C2-15DD-8EC2E7366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4FA71-EE29-5629-5514-C254E1B182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32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020954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149E-6688-12A5-06A9-C9BC0F33F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79709-0117-A14D-947B-D91CD33ED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005B5B-F64D-507C-418A-CA60A4A37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0B6CD4-3C35-5FE4-9DF4-48434625B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33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264932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A63AA-6B16-FC63-1548-9BF87A027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E07E6-0E6E-CB44-555A-F3C71D28F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1B8F05-66F8-924B-FFDD-20A90EACE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302FD-3041-A092-EA53-D57F3858DC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34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932807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CA2E1-A33C-B7AB-3EF3-E72A1E1C3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DFF9DD-5D68-B8A5-BD7D-DEF255929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F399B-A1FA-45C4-4888-D139B1BB30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ACE5-A0D9-82EC-4B43-57B7F572C2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4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5783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D1977-2964-5D3F-3364-D65E901C9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1FEDBD-2FCE-1965-59B5-907C4E883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AA332-D919-29DB-0874-8D9767846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70BC7-1D84-872F-6522-605710EC3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5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09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3A183-1FA8-3DAA-E5D1-01D8CA5C5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46A557-0B6E-ECCE-0D46-E9EA506D4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2663B0-FE3F-0F77-BF94-DF973E142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27D85-8E6E-A90F-4616-C50E0BBAB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6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84171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7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49740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716382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08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3BE7-DD70-AD83-BDA8-32C65D9D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5550FFB-B0B7-DD36-8FEE-03BBC21D66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5D1EBDA-6EB6-EFC7-0DE1-9A1BB03EC1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6FB389-7196-02DD-29BD-CEEEF87FA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24DA73-AE27-4433-BD53-3E1DB61918F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FC601-5ABF-9BDD-647C-5BBD188893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C3B7F0D-41DD-A408-AB8F-BA4A3C6A4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A75605-B3B2-9092-16AE-EC2D73D01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AF1705-5D1E-6C3F-49DC-8DA7C076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E9E99F-48AE-39EB-256D-0E5DF92F4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45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2CDCC5-9460-2111-0321-D398C038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EB9DF6-C7EF-9583-40AD-2BE9A37FE7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EA31A5-6F75-2E4F-E314-F6686AEFA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7E858B-AF85-9078-2A77-3969B10C5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FD5E98-CD73-1001-AA68-1FB6A9F6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528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CE505F0-0395-9328-DE25-3C794AEF1D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BA5945-E331-CE80-959C-CF2F869B3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850330-8F38-4690-F298-07E55FD8B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1DA3018-B154-F0AD-0450-EB7F5146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972E43-98CF-3D4A-B266-93A9F28F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59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numCol="1"/>
          <a:lstStyle/>
          <a:p>
            <a:r>
              <a:rPr lang="en-US" dirty="0"/>
              <a:t>Click to edit Master title style</a:t>
            </a:r>
            <a:endParaRPr lang="en-GB" altLang="en-GB"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alt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07884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55C8F-CD51-B09C-F83A-5761FE472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AB605-9550-9E78-C40A-FDDEF56CC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S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96F69-7185-686A-13CC-F7930E44E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ADD71-C937-C9EF-42D5-AFB2E2AA8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89EE4-1F5F-D802-6BD5-609F2A5E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3979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67600-D0A1-D479-61C8-84B8814C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CB2F-2005-1F28-20B8-112A811A2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S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606DA-B252-9E2A-4E69-0FE61784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22557-DB6F-F4EC-3266-7E35F4F3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053E0-A4FE-E121-03A1-E81482BA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74333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3D85-F6CF-1549-BC77-1181F9C2E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76D93-304E-0B2A-9895-6948BAA67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01C59-7049-6DD8-2C64-49D17E56F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421FA-0AA0-FB46-A51A-E266A366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44286-3F49-4F76-ACC0-3A708746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87631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FAD8-BEE3-2093-436C-58798231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E5A4B-A2A5-9C01-F0A5-CEBFC45EF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S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D7B5E-4EF8-9848-1EC7-68825C1DF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S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9B18A-5E51-60DE-77B5-8942C6A6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EBBE6-7259-07C1-7438-2CD9F9432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319D3-CB0A-E074-9BF2-277DCC61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0810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E477-B364-773A-57C9-F87AA4D3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15C31-908D-BA3E-ED4B-B1A418D6A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60770-C628-A5EB-F408-8406E7935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S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AB23F0-C1F6-CABF-A74D-383CE56D56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AEEE7-7A88-CAC0-E2E2-0ACDB512B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S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FA47C6-702C-B27C-D388-C3383C39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3D90B-9B36-80E0-96EB-EDFB2C9F5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EBAAF-35AD-4193-D21D-82247417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92675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BF98-F9D6-D4DE-710E-C71C8964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58365-E69F-F184-876B-D42B9741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D32FC9-002A-2F9B-F2F0-3FAC7534D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330A8-5538-D8B4-B885-4A9EBABD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425398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11D019-0AC2-E545-7E29-DDE52E20A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F1570B-2796-0715-6055-EB8B6091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A014C-EEDF-C6E2-7E84-DE1050DB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46961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23A25-3DDF-79F7-5F6A-898F0FFF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F1FC57-3D76-31F0-F085-B179647CC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529804-DCFB-E68E-BE15-25A40B03C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67D05F-CFFD-E854-2DC3-F793CC35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C1A333-9739-22DC-EE6A-45DFDBC1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0243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964F-23ED-79C6-4751-2A2EDC734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25D4E-4A81-9F6E-EC56-B82EF9776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S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7BBBC-701A-C793-99A0-ED0E674D3B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DE7C4-1002-0B84-1EE8-8A7EB97D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81E55-8B5D-A454-BB94-2E28DBE7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F52AF-D943-E16C-D9D6-EC1432F10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403520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E6328-1A34-C182-C963-78E0D540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927F19-B3F8-6C4E-EAF7-6DE81DD278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S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CC137-A8B1-19E2-CC70-449542154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A7FB5-BB0E-9920-AC22-57C87EC87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54F72-591B-DFB8-922F-60AA42EA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E500F-9BC6-EBB6-9AA6-A9FFB392B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29987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A35D0-18E2-0271-D4CC-92600978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977846-90F1-71BC-1EDE-52AB5A126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S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BABBA-E8CA-98BE-8600-7C57B656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D0123-DAFC-E66C-7553-9D29C8BE5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9B7A9-693D-28F0-A3D7-1D83E602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396496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616F6A-4E84-64B7-9B41-02AD52B2E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4ED440-BB9C-F3D2-B625-5AE159446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S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E4CB9-CD11-6E5F-C527-523A1866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91839-4503-6E20-A20E-F3F3826F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S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F32E5-7489-A2FD-18E2-AFD7BCF6B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17212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" name="click.wav"/>
          </p:stSnd>
        </p:sndAc>
      </p:transition>
    </mc:Choice>
    <mc:Fallback xmlns="">
      <p:transition spd="slow">
        <p:sndAc>
          <p:stSnd>
            <p:snd r:embed="rId3" name="click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D5C3B-E7DB-CC4A-459D-CBEDF77E3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20EEFFE-8D30-AFFB-D8C3-1347B5741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48C9EB-E974-A91F-31F6-3F40C3F2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317FEF-6066-6652-D92C-5F8B98A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878D49-25CA-9F35-B00B-3130509DE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04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49CE01-288E-C711-9898-EC57A10E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0BF427-9370-1979-0E07-DFC94CA14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26402A9-A2F3-BB70-BBEB-65DBC62D0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83378B-A1DE-D6C9-9D91-B5E47BF6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D12F82-ADDF-1DB1-3696-91695AC9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FC1E71-1728-E4D6-4A6B-8CBDC95C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7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1C8D6B-1163-6A15-33AB-F0BEFCB87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D4355F-7406-87A2-E879-18468A161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808382-BFDE-7BB1-5A91-F75C944D3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F7140D3-ABC6-4DEA-2137-463BABB81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5604220-E8F7-D7E7-2A3A-EA58371545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91B122E-51ED-F4AC-70F2-AD7092A0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91FA2CF-06B1-4034-CADA-C4C235760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55DB12-C4BC-D122-ED75-F52319C9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565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5E48F-7D3C-AD50-FF9F-905D51A8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BDC00F-48C9-29B0-ED7C-88FD0C0EC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C7C6332-4A3C-9D86-952A-AEDD347CA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E6FF1B-5F98-96A8-7AD8-40374B35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319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F03AB2B-F2E2-24EF-8D84-60228CE8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0DB2AF-1365-1AA2-C744-DE71E0AA4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3C247B-5128-8BDA-2ABD-5EEB4AE7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0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78C1B1-0200-096E-0424-F85A08CC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5A2218-B484-2AC1-77BC-0CBF0A227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EE2C38-53AA-26CD-A8ED-5F53DC650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562846D-C7ED-94BE-74B2-086116915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674E0EB-92E9-A6CE-D97E-DAFD24C4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B234D44-E3D4-38CF-89F0-B3B611A2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08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8F1DF0-FA3B-66D9-33DC-B9F5FE73E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FC5C1FD-9132-3B06-0350-48A6359DC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8A0609-6486-626C-30EF-958323D81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7694838-A096-6AE2-C7C2-C32BD90B4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5EF6909-CD0C-B206-C587-C48FC12F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1B33DE-66CF-52A3-5859-081DABE8C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3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6CD19BB-B1C4-EC71-7A2D-80966924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D24C9A6-AF58-2614-61BE-54C68E089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B75FC3-9027-B2BD-8BEA-F41A75977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CE2914-4E17-487A-A4E5-C87617449E51}" type="datetimeFigureOut">
              <a:rPr lang="en-US" smtClean="0"/>
              <a:pPr/>
              <a:t>6/16/2025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CC1FC3-E8F7-647E-E2B6-4DD811D7FE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244F60-57B8-E541-8EAE-AA7867721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63CC74-D785-4C96-8C6E-EB177D1B9A1D}" type="slidenum">
              <a:rPr lang="en-US" smtClean="0"/>
              <a:pPr/>
              <a:t>‹N°›</a:t>
            </a:fld>
            <a:endParaRPr lang="en-US" dirty="0"/>
          </a:p>
        </p:txBody>
      </p:sp>
      <p:graphicFrame>
        <p:nvGraphicFramePr>
          <p:cNvPr id="7" name="Object 7" hidden="1">
            <a:extLst>
              <a:ext uri="{FF2B5EF4-FFF2-40B4-BE49-F238E27FC236}">
                <a16:creationId xmlns:a16="http://schemas.microsoft.com/office/drawing/2014/main" id="{DCD8DFDB-B276-D828-130C-553B8910DA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250551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451" imgH="450" progId="TCLayout.ActiveDocument.1">
                  <p:embed/>
                </p:oleObj>
              </mc:Choice>
              <mc:Fallback>
                <p:oleObj name="think-cell Slide" r:id="rId16" imgW="451" imgH="450" progId="TCLayout.ActiveDocument.1">
                  <p:embed/>
                  <p:pic>
                    <p:nvPicPr>
                      <p:cNvPr id="7" name="Object 7" hidden="1">
                        <a:extLst>
                          <a:ext uri="{FF2B5EF4-FFF2-40B4-BE49-F238E27FC236}">
                            <a16:creationId xmlns:a16="http://schemas.microsoft.com/office/drawing/2014/main" id="{C78D2AC3-A66E-B743-9723-736CECA98C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40ED352A-F7D7-D862-BF8D-A75BEFDE68D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9" name="Picture 14">
            <a:extLst>
              <a:ext uri="{FF2B5EF4-FFF2-40B4-BE49-F238E27FC236}">
                <a16:creationId xmlns:a16="http://schemas.microsoft.com/office/drawing/2014/main" id="{417C55D7-3582-F17D-2502-4B5946E3A03B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009789" y="384048"/>
            <a:ext cx="711200" cy="6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20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4" userDrawn="1">
          <p15:clr>
            <a:srgbClr val="C35EA4"/>
          </p15:clr>
        </p15:guide>
        <p15:guide id="2" pos="7328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D5CD6A-1C3E-11A8-5CFF-1EC82E16F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S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B1745A-347E-DF07-4D57-549AAB130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S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76342-0911-C4ED-7888-96AEFA1657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A2182-1340-4211-8658-BF3D99FD0DBC}" type="datetimeFigureOut">
              <a:rPr lang="fr-SN" smtClean="0"/>
              <a:t>16/06/2025</a:t>
            </a:fld>
            <a:endParaRPr lang="fr-S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F4CE2-F525-5B43-51B1-4DD839DF2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S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A711E-68DB-BA60-14EF-82190A3BB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2147E-B30B-45D3-AFE0-B645D4977702}" type="slidenum">
              <a:rPr lang="fr-SN" smtClean="0"/>
              <a:t>‹N°›</a:t>
            </a:fld>
            <a:endParaRPr lang="fr-SN"/>
          </a:p>
        </p:txBody>
      </p:sp>
    </p:spTree>
    <p:extLst>
      <p:ext uri="{BB962C8B-B14F-4D97-AF65-F5344CB8AC3E}">
        <p14:creationId xmlns:p14="http://schemas.microsoft.com/office/powerpoint/2010/main" val="114924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:sndAc>
          <p:stSnd>
            <p:snd r:embed="rId13" name="click.wav"/>
          </p:stSnd>
        </p:sndAc>
      </p:transition>
    </mc:Choice>
    <mc:Fallback xmlns="">
      <p:transition spd="slow">
        <p:sndAc>
          <p:stSnd>
            <p:snd r:embed="rId14" name="click.wav"/>
          </p:stSnd>
        </p:sndAc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data.humdata.org/organization/ansd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5" Type="http://schemas.openxmlformats.org/officeDocument/2006/relationships/hyperlink" Target="https://ensai.fr/en/partenaire/ensae-dakar/" TargetMode="External"/><Relationship Id="rId4" Type="http://schemas.openxmlformats.org/officeDocument/2006/relationships/image" Target="../media/image4.png"/><Relationship Id="rId9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antares.fr/structures-de-donnees/" TargetMode="Externa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2.jp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prahladmehandiratta/cervical-cancer-largest-dataset-sipakmed" TargetMode="External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medium.com/gmwp/data-data-everywhere-240871b9ebb7" TargetMode="Externa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3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1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oacapps.med.jhmi.edu/OBGYN-101/Text/Pap/koilocytosis.htm" TargetMode="Externa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16.jpeg"/><Relationship Id="rId11" Type="http://schemas.openxmlformats.org/officeDocument/2006/relationships/hyperlink" Target="https://ar.inspiredpencil.com/pictures-2023/koilocytes" TargetMode="External"/><Relationship Id="rId5" Type="http://schemas.openxmlformats.org/officeDocument/2006/relationships/hyperlink" Target="https://www.pathologyoutlines.com/topic/oralcavityHPVunrelatedoropharyngeal.html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5.jp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acapps.med.jhmi.edu/OBGYN-101/Text/Pap/koilocytosis.htm" TargetMode="Externa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16.jpeg"/><Relationship Id="rId11" Type="http://schemas.openxmlformats.org/officeDocument/2006/relationships/hyperlink" Target="https://ar.inspiredpencil.com/pictures-2023/koilocytes" TargetMode="External"/><Relationship Id="rId5" Type="http://schemas.openxmlformats.org/officeDocument/2006/relationships/hyperlink" Target="https://www.pathologyoutlines.com/topic/oralcavityHPVunrelatedoropharyngeal.html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5.jp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oacapps.med.jhmi.edu/OBGYN-101/Text/Pap/koilocytosis.htm" TargetMode="Externa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16.jpeg"/><Relationship Id="rId11" Type="http://schemas.openxmlformats.org/officeDocument/2006/relationships/hyperlink" Target="https://ar.inspiredpencil.com/pictures-2023/koilocytes" TargetMode="External"/><Relationship Id="rId5" Type="http://schemas.openxmlformats.org/officeDocument/2006/relationships/hyperlink" Target="https://www.pathologyoutlines.com/topic/oralcavityHPVunrelatedoropharyngeal.html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5.jp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oacapps.med.jhmi.edu/OBGYN-101/Text/Pap/koilocytosis.htm" TargetMode="External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16.jpeg"/><Relationship Id="rId11" Type="http://schemas.openxmlformats.org/officeDocument/2006/relationships/hyperlink" Target="https://ar.inspiredpencil.com/pictures-2023/koilocytes" TargetMode="External"/><Relationship Id="rId5" Type="http://schemas.openxmlformats.org/officeDocument/2006/relationships/hyperlink" Target="https://www.pathologyoutlines.com/topic/oralcavityHPVunrelatedoropharyngeal.html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5.jp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oacapps.med.jhmi.edu/OBGYN-101/Text/Pap/koilocytosis.htm" TargetMode="External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16.jpeg"/><Relationship Id="rId11" Type="http://schemas.openxmlformats.org/officeDocument/2006/relationships/hyperlink" Target="https://ar.inspiredpencil.com/pictures-2023/koilocytes" TargetMode="External"/><Relationship Id="rId5" Type="http://schemas.openxmlformats.org/officeDocument/2006/relationships/hyperlink" Target="https://www.pathologyoutlines.com/topic/oralcavityHPVunrelatedoropharyngeal.html" TargetMode="External"/><Relationship Id="rId10" Type="http://schemas.openxmlformats.org/officeDocument/2006/relationships/image" Target="../media/image19.jpeg"/><Relationship Id="rId4" Type="http://schemas.openxmlformats.org/officeDocument/2006/relationships/image" Target="../media/image15.jp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medium.com/@dharmenderchugh9/exploratory-data-analysis-eda-unveiling-insights-in-data-exploration-3667b1a7d5ff" TargetMode="Externa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21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tags" Target="../tags/tag7.xml"/><Relationship Id="rId7" Type="http://schemas.openxmlformats.org/officeDocument/2006/relationships/image" Target="../media/image6.emf"/><Relationship Id="rId12" Type="http://schemas.microsoft.com/office/2007/relationships/diagramDrawing" Target="../diagrams/drawing1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oleObject" Target="../embeddings/oleObject2.bin"/><Relationship Id="rId11" Type="http://schemas.openxmlformats.org/officeDocument/2006/relationships/diagramColors" Target="../diagrams/colors1.xml"/><Relationship Id="rId5" Type="http://schemas.openxmlformats.org/officeDocument/2006/relationships/notesSlide" Target="../notesSlides/notesSlide1.xml"/><Relationship Id="rId10" Type="http://schemas.openxmlformats.org/officeDocument/2006/relationships/diagramQuickStyle" Target="../diagrams/quickStyle1.xml"/><Relationship Id="rId4" Type="http://schemas.openxmlformats.org/officeDocument/2006/relationships/slideLayout" Target="../slideLayouts/slideLayout12.xml"/><Relationship Id="rId9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linkedin.com/pulse/data-preprocessing-from-raw-refined-tisha-garg" TargetMode="Externa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nstructor.org/artificial-intelligence/machine-learning-applications-construction/553770/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9.jp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video" Target="../media/media2.mp4"/><Relationship Id="rId7" Type="http://schemas.openxmlformats.org/officeDocument/2006/relationships/image" Target="../media/image30.png"/><Relationship Id="rId2" Type="http://schemas.microsoft.com/office/2007/relationships/media" Target="../media/media2.mp4"/><Relationship Id="rId1" Type="http://schemas.openxmlformats.org/officeDocument/2006/relationships/tags" Target="../tags/tag45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6.xml"/><Relationship Id="rId9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3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www.wallpaperflare.com/search?wallpaper=scanning" TargetMode="Externa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7.jp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35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3.bin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hyperlink" Target="https://underc0de.org/foro/qa-(quality-assurance)/resumen-de-que-es-una-api/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7.xml"/><Relationship Id="rId7" Type="http://schemas.openxmlformats.org/officeDocument/2006/relationships/oleObject" Target="../embeddings/oleObject3.bin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hyperlink" Target="https://eea.solutions/sharing-know-how/the-end-of-support-for-atlassian-server-products/" TargetMode="External"/><Relationship Id="rId5" Type="http://schemas.openxmlformats.org/officeDocument/2006/relationships/image" Target="../media/image38.jpg"/><Relationship Id="rId4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2.xml"/><Relationship Id="rId9" Type="http://schemas.openxmlformats.org/officeDocument/2006/relationships/hyperlink" Target="https://www.nouvelobs.com/sante/20171108.OBS7096/le-sterilet-une-protection-contre-le-cancer-du-col-de-l-uterus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3.xml"/><Relationship Id="rId9" Type="http://schemas.openxmlformats.org/officeDocument/2006/relationships/hyperlink" Target="https://www.nouvelobs.com/sante/20171108.OBS7096/le-sterilet-une-protection-contre-le-cancer-du-col-de-l-uterus.html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4.xml"/><Relationship Id="rId9" Type="http://schemas.openxmlformats.org/officeDocument/2006/relationships/hyperlink" Target="https://www.nouvelobs.com/sante/20171108.OBS7096/le-sterilet-une-protection-contre-le-cancer-du-col-de-l-uterus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0.jpeg"/><Relationship Id="rId4" Type="http://schemas.openxmlformats.org/officeDocument/2006/relationships/notesSlide" Target="../notesSlides/notesSlide5.xml"/><Relationship Id="rId9" Type="http://schemas.openxmlformats.org/officeDocument/2006/relationships/hyperlink" Target="https://www.nouvelobs.com/sante/20171108.OBS7096/le-sterilet-une-protection-contre-le-cancer-du-col-de-l-uterus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video" Target="../media/media1.mp4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tags" Target="../tags/tag18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9.xml"/><Relationship Id="rId9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video" Target="../media/media1.mp4"/><Relationship Id="rId7" Type="http://schemas.openxmlformats.org/officeDocument/2006/relationships/image" Target="../media/image11.png"/><Relationship Id="rId2" Type="http://schemas.microsoft.com/office/2007/relationships/media" Target="../media/media1.mp4"/><Relationship Id="rId1" Type="http://schemas.openxmlformats.org/officeDocument/2006/relationships/tags" Target="../tags/tag20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.xml"/><Relationship Id="rId9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0EFD6CD-B2E9-A875-1695-2507D564F2C9}"/>
              </a:ext>
            </a:extLst>
          </p:cNvPr>
          <p:cNvSpPr/>
          <p:nvPr/>
        </p:nvSpPr>
        <p:spPr>
          <a:xfrm>
            <a:off x="8564417" y="0"/>
            <a:ext cx="3627583" cy="6858000"/>
          </a:xfrm>
          <a:custGeom>
            <a:avLst/>
            <a:gdLst>
              <a:gd name="connsiteX0" fmla="*/ 0 w 3627583"/>
              <a:gd name="connsiteY0" fmla="*/ 0 h 6858000"/>
              <a:gd name="connsiteX1" fmla="*/ 3627583 w 3627583"/>
              <a:gd name="connsiteY1" fmla="*/ 0 h 6858000"/>
              <a:gd name="connsiteX2" fmla="*/ 3627583 w 3627583"/>
              <a:gd name="connsiteY2" fmla="*/ 6858000 h 6858000"/>
              <a:gd name="connsiteX3" fmla="*/ 0 w 3627583"/>
              <a:gd name="connsiteY3" fmla="*/ 6858000 h 6858000"/>
              <a:gd name="connsiteX4" fmla="*/ 3429000 w 3627583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583" h="6858000">
                <a:moveTo>
                  <a:pt x="0" y="0"/>
                </a:moveTo>
                <a:lnTo>
                  <a:pt x="3627583" y="0"/>
                </a:lnTo>
                <a:lnTo>
                  <a:pt x="3627583" y="6858000"/>
                </a:lnTo>
                <a:lnTo>
                  <a:pt x="0" y="6858000"/>
                </a:lnTo>
                <a:lnTo>
                  <a:pt x="3429000" y="3429000"/>
                </a:lnTo>
                <a:close/>
              </a:path>
            </a:pathLst>
          </a:cu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S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FA11773E-547C-AA6C-A902-FA532690F999}"/>
              </a:ext>
            </a:extLst>
          </p:cNvPr>
          <p:cNvSpPr/>
          <p:nvPr/>
        </p:nvSpPr>
        <p:spPr>
          <a:xfrm>
            <a:off x="-1" y="0"/>
            <a:ext cx="9455728" cy="6858000"/>
          </a:xfrm>
          <a:prstGeom prst="homePlate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S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A2DF84-4D6B-D4FD-427B-AED43BF7ABDC}"/>
              </a:ext>
            </a:extLst>
          </p:cNvPr>
          <p:cNvSpPr/>
          <p:nvPr/>
        </p:nvSpPr>
        <p:spPr>
          <a:xfrm>
            <a:off x="0" y="0"/>
            <a:ext cx="7010401" cy="6858000"/>
          </a:xfrm>
          <a:custGeom>
            <a:avLst/>
            <a:gdLst>
              <a:gd name="connsiteX0" fmla="*/ 0 w 7010401"/>
              <a:gd name="connsiteY0" fmla="*/ 0 h 6858000"/>
              <a:gd name="connsiteX1" fmla="*/ 3581401 w 7010401"/>
              <a:gd name="connsiteY1" fmla="*/ 0 h 6858000"/>
              <a:gd name="connsiteX2" fmla="*/ 7010401 w 7010401"/>
              <a:gd name="connsiteY2" fmla="*/ 3429000 h 6858000"/>
              <a:gd name="connsiteX3" fmla="*/ 3581401 w 7010401"/>
              <a:gd name="connsiteY3" fmla="*/ 6858000 h 6858000"/>
              <a:gd name="connsiteX4" fmla="*/ 0 w 70104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0401" h="6858000">
                <a:moveTo>
                  <a:pt x="0" y="0"/>
                </a:moveTo>
                <a:lnTo>
                  <a:pt x="3581401" y="0"/>
                </a:lnTo>
                <a:lnTo>
                  <a:pt x="7010401" y="3429000"/>
                </a:lnTo>
                <a:lnTo>
                  <a:pt x="35814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S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25C78-BF0A-806F-A3F1-9F011E1E6E30}"/>
              </a:ext>
            </a:extLst>
          </p:cNvPr>
          <p:cNvSpPr txBox="1"/>
          <p:nvPr/>
        </p:nvSpPr>
        <p:spPr>
          <a:xfrm>
            <a:off x="225483" y="2945938"/>
            <a:ext cx="11953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6000" dirty="0">
                <a:solidFill>
                  <a:prstClr val="white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Cervical Cancer Classification</a:t>
            </a:r>
          </a:p>
        </p:txBody>
      </p:sp>
      <p:pic>
        <p:nvPicPr>
          <p:cNvPr id="14" name="Picture 13" descr="A blue and white logo with a arrow&#10;&#10;Description automatically generated">
            <a:extLst>
              <a:ext uri="{FF2B5EF4-FFF2-40B4-BE49-F238E27FC236}">
                <a16:creationId xmlns:a16="http://schemas.microsoft.com/office/drawing/2014/main" id="{67D821DF-F038-C262-FCB2-6AE92CC79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306944" y="0"/>
            <a:ext cx="1872000" cy="1638000"/>
          </a:xfrm>
          <a:prstGeom prst="rect">
            <a:avLst/>
          </a:prstGeom>
        </p:spPr>
      </p:pic>
      <p:pic>
        <p:nvPicPr>
          <p:cNvPr id="16" name="Picture 15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F874211-C4A7-0321-0036-65C1FDCDE0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2" y="625"/>
            <a:ext cx="1944000" cy="16161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0A27E5-7FB5-5411-D92B-E76722A0EE55}"/>
              </a:ext>
            </a:extLst>
          </p:cNvPr>
          <p:cNvSpPr txBox="1"/>
          <p:nvPr/>
        </p:nvSpPr>
        <p:spPr>
          <a:xfrm>
            <a:off x="1262272" y="40971"/>
            <a:ext cx="966745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Ministère de l’économie, du plan et de la Coopération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**********************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Agence nationale de la Statistique et de la Démographie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**********************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Ecole nationale de la Statistique et de l’Analyse économique – Pierre NDIAYE</a:t>
            </a:r>
            <a:endParaRPr kumimoji="0" lang="fr-SN" sz="23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304E2-D29F-8F91-26DD-B68C24B81900}"/>
              </a:ext>
            </a:extLst>
          </p:cNvPr>
          <p:cNvSpPr txBox="1"/>
          <p:nvPr/>
        </p:nvSpPr>
        <p:spPr>
          <a:xfrm>
            <a:off x="93470" y="4938999"/>
            <a:ext cx="6108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Présenté par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Maty NDIONE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solidFill>
                  <a:prstClr val="white"/>
                </a:solidFill>
                <a:latin typeface="Abadi" panose="020B0604020104020204" pitchFamily="34" charset="0"/>
              </a:rPr>
              <a:t>Gnalén</a:t>
            </a:r>
            <a:r>
              <a:rPr lang="fr-FR" dirty="0">
                <a:solidFill>
                  <a:prstClr val="white"/>
                </a:solidFill>
                <a:latin typeface="Abadi" panose="020B0604020104020204" pitchFamily="34" charset="0"/>
              </a:rPr>
              <a:t> SANGARE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Elèves Ingénieures Statisticiennes Economistes</a:t>
            </a:r>
            <a:endParaRPr kumimoji="0" lang="fr-S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FC661A-30FB-758D-29A9-B4E67E4D0AB7}"/>
              </a:ext>
            </a:extLst>
          </p:cNvPr>
          <p:cNvSpPr txBox="1"/>
          <p:nvPr/>
        </p:nvSpPr>
        <p:spPr>
          <a:xfrm>
            <a:off x="8431111" y="5031331"/>
            <a:ext cx="41547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Chargé du cours 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Mme Mously DIAW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latin typeface="Abadi" panose="020B0604020104020204" pitchFamily="34" charset="0"/>
              </a:rPr>
              <a:t>Data </a:t>
            </a:r>
            <a:r>
              <a:rPr lang="fr-FR" sz="2000" dirty="0" err="1">
                <a:latin typeface="Abadi" panose="020B0604020104020204" pitchFamily="34" charset="0"/>
              </a:rPr>
              <a:t>Scientist</a:t>
            </a:r>
            <a:r>
              <a:rPr lang="fr-FR" sz="2000" dirty="0">
                <a:latin typeface="Abadi" panose="020B0604020104020204" pitchFamily="34" charset="0"/>
              </a:rPr>
              <a:t>, ML </a:t>
            </a:r>
            <a:r>
              <a:rPr lang="fr-FR" sz="2000" dirty="0" err="1">
                <a:latin typeface="Abadi" panose="020B0604020104020204" pitchFamily="34" charset="0"/>
              </a:rPr>
              <a:t>Engineer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67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stSnd>
            <p:snd r:embed="rId2" name="click.wav"/>
          </p:stSnd>
        </p:sndAc>
      </p:transition>
    </mc:Choice>
    <mc:Fallback xmlns="">
      <p:transition spd="med">
        <p:fade/>
        <p:sndAc>
          <p:stSnd>
            <p:snd r:embed="rId9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566250"/>
            <a:ext cx="6691086" cy="3725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5739649" y="3188513"/>
            <a:ext cx="5651932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Presentation des données</a:t>
            </a:r>
          </a:p>
        </p:txBody>
      </p:sp>
      <p:pic>
        <p:nvPicPr>
          <p:cNvPr id="6" name="Image 5" descr="Une image contenant Appareils électroniques, Ingénierie électronique,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4A9C88F5-F58B-3702-7060-4E9EC0600D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8649" t="41585" r="60744" b="30647"/>
          <a:stretch>
            <a:fillRect/>
          </a:stretch>
        </p:blipFill>
        <p:spPr>
          <a:xfrm>
            <a:off x="2341461" y="2786717"/>
            <a:ext cx="2512316" cy="1658922"/>
          </a:xfrm>
          <a:custGeom>
            <a:avLst/>
            <a:gdLst/>
            <a:ahLst/>
            <a:cxnLst/>
            <a:rect l="l" t="t" r="r" b="b"/>
            <a:pathLst>
              <a:path w="2512316" h="1658922">
                <a:moveTo>
                  <a:pt x="574337" y="284703"/>
                </a:moveTo>
                <a:cubicBezTo>
                  <a:pt x="529146" y="284703"/>
                  <a:pt x="491761" y="298672"/>
                  <a:pt x="462181" y="326608"/>
                </a:cubicBezTo>
                <a:cubicBezTo>
                  <a:pt x="432601" y="354544"/>
                  <a:pt x="409184" y="393573"/>
                  <a:pt x="391930" y="443694"/>
                </a:cubicBezTo>
                <a:cubicBezTo>
                  <a:pt x="374675" y="493815"/>
                  <a:pt x="362555" y="551947"/>
                  <a:pt x="355571" y="618090"/>
                </a:cubicBezTo>
                <a:cubicBezTo>
                  <a:pt x="348587" y="684233"/>
                  <a:pt x="345095" y="755101"/>
                  <a:pt x="345095" y="830693"/>
                </a:cubicBezTo>
                <a:cubicBezTo>
                  <a:pt x="345095" y="905464"/>
                  <a:pt x="348587" y="975921"/>
                  <a:pt x="355571" y="1042064"/>
                </a:cubicBezTo>
                <a:cubicBezTo>
                  <a:pt x="362555" y="1108207"/>
                  <a:pt x="374675" y="1166134"/>
                  <a:pt x="391930" y="1215844"/>
                </a:cubicBezTo>
                <a:cubicBezTo>
                  <a:pt x="409184" y="1265554"/>
                  <a:pt x="432601" y="1304378"/>
                  <a:pt x="462181" y="1332314"/>
                </a:cubicBezTo>
                <a:cubicBezTo>
                  <a:pt x="491761" y="1360250"/>
                  <a:pt x="529146" y="1374218"/>
                  <a:pt x="574337" y="1374218"/>
                </a:cubicBezTo>
                <a:cubicBezTo>
                  <a:pt x="620349" y="1374218"/>
                  <a:pt x="658351" y="1360250"/>
                  <a:pt x="688342" y="1332314"/>
                </a:cubicBezTo>
                <a:cubicBezTo>
                  <a:pt x="718332" y="1304378"/>
                  <a:pt x="741749" y="1265554"/>
                  <a:pt x="758593" y="1215844"/>
                </a:cubicBezTo>
                <a:cubicBezTo>
                  <a:pt x="775437" y="1166134"/>
                  <a:pt x="787351" y="1108207"/>
                  <a:pt x="794335" y="1042064"/>
                </a:cubicBezTo>
                <a:cubicBezTo>
                  <a:pt x="801319" y="975921"/>
                  <a:pt x="804811" y="905464"/>
                  <a:pt x="804811" y="830693"/>
                </a:cubicBezTo>
                <a:cubicBezTo>
                  <a:pt x="804811" y="755101"/>
                  <a:pt x="801319" y="684233"/>
                  <a:pt x="794335" y="618090"/>
                </a:cubicBezTo>
                <a:cubicBezTo>
                  <a:pt x="787351" y="551947"/>
                  <a:pt x="775437" y="493815"/>
                  <a:pt x="758593" y="443694"/>
                </a:cubicBezTo>
                <a:cubicBezTo>
                  <a:pt x="741749" y="393573"/>
                  <a:pt x="718332" y="354544"/>
                  <a:pt x="688342" y="326608"/>
                </a:cubicBezTo>
                <a:cubicBezTo>
                  <a:pt x="658351" y="298672"/>
                  <a:pt x="620349" y="284703"/>
                  <a:pt x="574337" y="284703"/>
                </a:cubicBezTo>
                <a:close/>
                <a:moveTo>
                  <a:pt x="1931817" y="0"/>
                </a:moveTo>
                <a:cubicBezTo>
                  <a:pt x="2040275" y="0"/>
                  <a:pt x="2134766" y="19309"/>
                  <a:pt x="2215288" y="57927"/>
                </a:cubicBezTo>
                <a:cubicBezTo>
                  <a:pt x="2295810" y="96544"/>
                  <a:pt x="2358256" y="152006"/>
                  <a:pt x="2402625" y="224312"/>
                </a:cubicBezTo>
                <a:cubicBezTo>
                  <a:pt x="2446995" y="296617"/>
                  <a:pt x="2469180" y="384535"/>
                  <a:pt x="2469180" y="488063"/>
                </a:cubicBezTo>
                <a:cubicBezTo>
                  <a:pt x="2469180" y="574337"/>
                  <a:pt x="2453773" y="650956"/>
                  <a:pt x="2422961" y="717921"/>
                </a:cubicBezTo>
                <a:cubicBezTo>
                  <a:pt x="2392150" y="784886"/>
                  <a:pt x="2350245" y="846921"/>
                  <a:pt x="2297249" y="904026"/>
                </a:cubicBezTo>
                <a:cubicBezTo>
                  <a:pt x="2244251" y="961131"/>
                  <a:pt x="2184887" y="1018852"/>
                  <a:pt x="2119154" y="1077190"/>
                </a:cubicBezTo>
                <a:lnTo>
                  <a:pt x="1799941" y="1359429"/>
                </a:lnTo>
                <a:lnTo>
                  <a:pt x="2512316" y="1359429"/>
                </a:lnTo>
                <a:lnTo>
                  <a:pt x="2512316" y="1636737"/>
                </a:lnTo>
                <a:lnTo>
                  <a:pt x="1342690" y="1636737"/>
                </a:lnTo>
                <a:lnTo>
                  <a:pt x="1342690" y="1409960"/>
                </a:lnTo>
                <a:lnTo>
                  <a:pt x="1933049" y="872598"/>
                </a:lnTo>
                <a:cubicBezTo>
                  <a:pt x="2001247" y="810152"/>
                  <a:pt x="2051984" y="749760"/>
                  <a:pt x="2085261" y="691423"/>
                </a:cubicBezTo>
                <a:cubicBezTo>
                  <a:pt x="2118538" y="633085"/>
                  <a:pt x="2135176" y="573104"/>
                  <a:pt x="2135176" y="511480"/>
                </a:cubicBezTo>
                <a:cubicBezTo>
                  <a:pt x="2135176" y="447391"/>
                  <a:pt x="2119976" y="393984"/>
                  <a:pt x="2089575" y="351258"/>
                </a:cubicBezTo>
                <a:cubicBezTo>
                  <a:pt x="2059173" y="308531"/>
                  <a:pt x="2006587" y="287168"/>
                  <a:pt x="1931817" y="287168"/>
                </a:cubicBezTo>
                <a:cubicBezTo>
                  <a:pt x="1847186" y="287168"/>
                  <a:pt x="1786589" y="313051"/>
                  <a:pt x="1750026" y="364815"/>
                </a:cubicBezTo>
                <a:cubicBezTo>
                  <a:pt x="1713462" y="416579"/>
                  <a:pt x="1695180" y="483544"/>
                  <a:pt x="1695180" y="565710"/>
                </a:cubicBezTo>
                <a:lnTo>
                  <a:pt x="1382130" y="565710"/>
                </a:lnTo>
                <a:cubicBezTo>
                  <a:pt x="1382130" y="447391"/>
                  <a:pt x="1403493" y="345917"/>
                  <a:pt x="1446219" y="261286"/>
                </a:cubicBezTo>
                <a:cubicBezTo>
                  <a:pt x="1488945" y="176656"/>
                  <a:pt x="1551391" y="111950"/>
                  <a:pt x="1633556" y="67170"/>
                </a:cubicBezTo>
                <a:cubicBezTo>
                  <a:pt x="1715722" y="22390"/>
                  <a:pt x="1815142" y="0"/>
                  <a:pt x="1931817" y="0"/>
                </a:cubicBezTo>
                <a:close/>
                <a:moveTo>
                  <a:pt x="574337" y="0"/>
                </a:moveTo>
                <a:cubicBezTo>
                  <a:pt x="669649" y="0"/>
                  <a:pt x="753253" y="18076"/>
                  <a:pt x="825147" y="54229"/>
                </a:cubicBezTo>
                <a:cubicBezTo>
                  <a:pt x="897042" y="90382"/>
                  <a:pt x="957023" y="143995"/>
                  <a:pt x="1005090" y="215068"/>
                </a:cubicBezTo>
                <a:cubicBezTo>
                  <a:pt x="1053157" y="286141"/>
                  <a:pt x="1089515" y="373237"/>
                  <a:pt x="1114164" y="476355"/>
                </a:cubicBezTo>
                <a:cubicBezTo>
                  <a:pt x="1138814" y="579472"/>
                  <a:pt x="1151139" y="697585"/>
                  <a:pt x="1151139" y="830693"/>
                </a:cubicBezTo>
                <a:cubicBezTo>
                  <a:pt x="1151139" y="964623"/>
                  <a:pt x="1138814" y="1082941"/>
                  <a:pt x="1114164" y="1185648"/>
                </a:cubicBezTo>
                <a:cubicBezTo>
                  <a:pt x="1089515" y="1288355"/>
                  <a:pt x="1053157" y="1374835"/>
                  <a:pt x="1005090" y="1445086"/>
                </a:cubicBezTo>
                <a:cubicBezTo>
                  <a:pt x="957023" y="1515338"/>
                  <a:pt x="897042" y="1568540"/>
                  <a:pt x="825147" y="1604693"/>
                </a:cubicBezTo>
                <a:cubicBezTo>
                  <a:pt x="753253" y="1640845"/>
                  <a:pt x="669649" y="1658922"/>
                  <a:pt x="574337" y="1658922"/>
                </a:cubicBezTo>
                <a:cubicBezTo>
                  <a:pt x="479025" y="1658922"/>
                  <a:pt x="395627" y="1640845"/>
                  <a:pt x="324143" y="1604693"/>
                </a:cubicBezTo>
                <a:cubicBezTo>
                  <a:pt x="252659" y="1568540"/>
                  <a:pt x="192884" y="1515338"/>
                  <a:pt x="144817" y="1445086"/>
                </a:cubicBezTo>
                <a:cubicBezTo>
                  <a:pt x="96750" y="1374835"/>
                  <a:pt x="60597" y="1288355"/>
                  <a:pt x="36358" y="1185648"/>
                </a:cubicBezTo>
                <a:cubicBezTo>
                  <a:pt x="12119" y="1082941"/>
                  <a:pt x="0" y="965034"/>
                  <a:pt x="0" y="831926"/>
                </a:cubicBezTo>
                <a:cubicBezTo>
                  <a:pt x="0" y="697996"/>
                  <a:pt x="12119" y="579472"/>
                  <a:pt x="36358" y="476355"/>
                </a:cubicBezTo>
                <a:cubicBezTo>
                  <a:pt x="60597" y="373237"/>
                  <a:pt x="96750" y="286141"/>
                  <a:pt x="144817" y="215068"/>
                </a:cubicBezTo>
                <a:cubicBezTo>
                  <a:pt x="192884" y="143995"/>
                  <a:pt x="252659" y="90382"/>
                  <a:pt x="324143" y="54229"/>
                </a:cubicBezTo>
                <a:cubicBezTo>
                  <a:pt x="395627" y="18076"/>
                  <a:pt x="479025" y="0"/>
                  <a:pt x="574337" y="0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630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2F2CE-033F-478E-B0CB-8E3358EB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6240C7A-4537-FC88-8A17-34ADB7D55C8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A139DAE-FA23-2042-23AD-3F11469F7491}"/>
              </a:ext>
            </a:extLst>
          </p:cNvPr>
          <p:cNvSpPr/>
          <p:nvPr/>
        </p:nvSpPr>
        <p:spPr>
          <a:xfrm>
            <a:off x="0" y="126191"/>
            <a:ext cx="5524168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382CF3-5F45-0173-2472-ACEFFCEA7D68}"/>
              </a:ext>
            </a:extLst>
          </p:cNvPr>
          <p:cNvSpPr/>
          <p:nvPr/>
        </p:nvSpPr>
        <p:spPr>
          <a:xfrm>
            <a:off x="107687" y="0"/>
            <a:ext cx="6691086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FA9A3-E7B8-08AC-BE0A-540CECF0581C}"/>
              </a:ext>
            </a:extLst>
          </p:cNvPr>
          <p:cNvSpPr txBox="1"/>
          <p:nvPr/>
        </p:nvSpPr>
        <p:spPr>
          <a:xfrm>
            <a:off x="346422" y="55846"/>
            <a:ext cx="5651932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Presentation des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345D9DE-47F3-3BE0-D650-630CA348A5B0}"/>
              </a:ext>
            </a:extLst>
          </p:cNvPr>
          <p:cNvSpPr txBox="1"/>
          <p:nvPr/>
        </p:nvSpPr>
        <p:spPr>
          <a:xfrm>
            <a:off x="145741" y="1538952"/>
            <a:ext cx="6053294" cy="3240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fr-FR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base de données </a:t>
            </a:r>
            <a:r>
              <a:rPr lang="fr-FR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SIPaKMeD</a:t>
            </a:r>
            <a:r>
              <a:rPr lang="fr-FR" sz="2400" dirty="0">
                <a:ea typeface="Calibri" panose="020F0502020204030204" pitchFamily="34" charset="0"/>
                <a:cs typeface="Times New Roman" panose="02020603050405020304" pitchFamily="18" charset="0"/>
              </a:rPr>
              <a:t> utilisée </a:t>
            </a:r>
            <a:r>
              <a:rPr lang="fr-FR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 compose de 4 049 images de cellules isolées. Ces images ont été extraites manuellement à partir de 966 images de grappes cellulaires issues de lames de frottis cervico-vaginaux (Pap smear). Elles ont été acquises au moyen d’une caméra CCD couplée à un microscope optique.</a:t>
            </a:r>
          </a:p>
        </p:txBody>
      </p:sp>
      <p:pic>
        <p:nvPicPr>
          <p:cNvPr id="5" name="Image 4" descr="Une image contenant Bleu cobalt, bleu&#10;&#10;Le contenu généré par l’IA peut être incorrect.">
            <a:extLst>
              <a:ext uri="{FF2B5EF4-FFF2-40B4-BE49-F238E27FC236}">
                <a16:creationId xmlns:a16="http://schemas.microsoft.com/office/drawing/2014/main" id="{2E8282EC-6DBE-9845-FF85-C5228E02F9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77144" y="1176058"/>
            <a:ext cx="5814856" cy="436114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B5E0EB7-E783-7BFA-0CEE-C898560C9CEC}"/>
              </a:ext>
            </a:extLst>
          </p:cNvPr>
          <p:cNvSpPr txBox="1"/>
          <p:nvPr/>
        </p:nvSpPr>
        <p:spPr>
          <a:xfrm>
            <a:off x="172719" y="5168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i="1" dirty="0">
                <a:hlinkClick r:id="rId8"/>
              </a:rPr>
              <a:t>Cervical Cancer </a:t>
            </a:r>
            <a:r>
              <a:rPr lang="fr-FR" sz="1800" i="1" dirty="0" err="1">
                <a:hlinkClick r:id="rId8"/>
              </a:rPr>
              <a:t>largest</a:t>
            </a:r>
            <a:r>
              <a:rPr lang="fr-FR" sz="1800" i="1" dirty="0">
                <a:hlinkClick r:id="rId8"/>
              </a:rPr>
              <a:t> </a:t>
            </a:r>
            <a:r>
              <a:rPr lang="fr-FR" sz="1800" i="1" dirty="0" err="1">
                <a:hlinkClick r:id="rId8"/>
              </a:rPr>
              <a:t>dataset</a:t>
            </a:r>
            <a:r>
              <a:rPr lang="fr-FR" sz="1800" i="1" dirty="0">
                <a:hlinkClick r:id="rId8"/>
              </a:rPr>
              <a:t> (</a:t>
            </a:r>
            <a:r>
              <a:rPr lang="fr-FR" sz="1800" i="1" dirty="0" err="1">
                <a:hlinkClick r:id="rId8"/>
              </a:rPr>
              <a:t>SipakMed</a:t>
            </a:r>
            <a:r>
              <a:rPr lang="fr-FR" sz="1800" i="1" dirty="0">
                <a:hlinkClick r:id="rId8"/>
              </a:rPr>
              <a:t>)</a:t>
            </a:r>
            <a:endParaRPr lang="fr-FR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96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1BBEB-FE39-A6F4-EDE5-45ED674A2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CFF20F4-6841-D0D3-399A-D05C3BCF0B6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6240C7A-4537-FC88-8A17-34ADB7D55C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55F7CED-3D08-C472-DC2D-4A480C12EF6C}"/>
              </a:ext>
            </a:extLst>
          </p:cNvPr>
          <p:cNvSpPr/>
          <p:nvPr/>
        </p:nvSpPr>
        <p:spPr>
          <a:xfrm>
            <a:off x="0" y="126191"/>
            <a:ext cx="5524168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103D8-09E8-6D5B-78AE-B79B7F6ACB81}"/>
              </a:ext>
            </a:extLst>
          </p:cNvPr>
          <p:cNvSpPr/>
          <p:nvPr/>
        </p:nvSpPr>
        <p:spPr>
          <a:xfrm>
            <a:off x="107687" y="0"/>
            <a:ext cx="6691086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78279-E88A-B403-2C2E-8F9B16B75A1A}"/>
              </a:ext>
            </a:extLst>
          </p:cNvPr>
          <p:cNvSpPr txBox="1"/>
          <p:nvPr/>
        </p:nvSpPr>
        <p:spPr>
          <a:xfrm>
            <a:off x="346422" y="55846"/>
            <a:ext cx="5651932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Presentation des données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F73EBC-C727-1A2E-FA12-12911BC5D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242" y="1782800"/>
            <a:ext cx="9779515" cy="50193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E39E7AF-6B41-2929-DB86-A53AACA86EE7}"/>
              </a:ext>
            </a:extLst>
          </p:cNvPr>
          <p:cNvSpPr txBox="1"/>
          <p:nvPr/>
        </p:nvSpPr>
        <p:spPr>
          <a:xfrm>
            <a:off x="107687" y="903505"/>
            <a:ext cx="11203780" cy="86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fr-FR" sz="2400" dirty="0">
                <a:ea typeface="Calibri" panose="020F0502020204030204" pitchFamily="34" charset="0"/>
                <a:cs typeface="Times New Roman" panose="02020603050405020304" pitchFamily="18" charset="0"/>
              </a:rPr>
              <a:t>Les images sont classées en cinq catégories, couvrant des types cellulaires normaux, anormaux et bénins.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0449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5A9C6E-5DCB-4164-A02A-B7DEA9BBB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827" r="10827"/>
          <a:stretch/>
        </p:blipFill>
        <p:spPr>
          <a:xfrm>
            <a:off x="4562787" y="2223722"/>
            <a:ext cx="3066424" cy="3069771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A6926B-5BC4-4592-80B9-1852F9342B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2142844" y="2223722"/>
            <a:ext cx="2235201" cy="223145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7EC9C-7D9F-4601-9EFA-68186FA373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6335" r="16335"/>
          <a:stretch/>
        </p:blipFill>
        <p:spPr>
          <a:xfrm>
            <a:off x="7813953" y="2223722"/>
            <a:ext cx="2235202" cy="223145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06B833-7418-4F7D-B579-4AAFCAB02F6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137219" y="2223722"/>
            <a:ext cx="1820883" cy="1814287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B8F45-F48F-477B-AE5B-C6CBF806132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10233898" y="2223722"/>
            <a:ext cx="1820883" cy="1814287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CF30AF-AF43-4AA8-8123-82B4D83D41EF}"/>
              </a:ext>
            </a:extLst>
          </p:cNvPr>
          <p:cNvSpPr txBox="1"/>
          <p:nvPr/>
        </p:nvSpPr>
        <p:spPr>
          <a:xfrm>
            <a:off x="5316137" y="1564429"/>
            <a:ext cx="155972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Dyskeratotic</a:t>
            </a:r>
            <a:r>
              <a:rPr lang="de-DE" altLang="de-DE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98398-D37C-48F7-AFB4-61414B26E841}"/>
              </a:ext>
            </a:extLst>
          </p:cNvPr>
          <p:cNvSpPr txBox="1"/>
          <p:nvPr/>
        </p:nvSpPr>
        <p:spPr>
          <a:xfrm>
            <a:off x="8229888" y="1564429"/>
            <a:ext cx="1403333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Koilocytotic</a:t>
            </a:r>
            <a:r>
              <a:rPr lang="de-DE" altLang="de-DE" dirty="0">
                <a:solidFill>
                  <a:schemeClr val="bg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049B4D-14D3-4EBB-B0AD-A4BE4C136E58}"/>
              </a:ext>
            </a:extLst>
          </p:cNvPr>
          <p:cNvSpPr txBox="1"/>
          <p:nvPr/>
        </p:nvSpPr>
        <p:spPr>
          <a:xfrm>
            <a:off x="10439982" y="1564429"/>
            <a:ext cx="140871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Metaplastic</a:t>
            </a:r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955090-E87B-41DF-B5F9-2F676D0D45F4}"/>
              </a:ext>
            </a:extLst>
          </p:cNvPr>
          <p:cNvSpPr txBox="1"/>
          <p:nvPr/>
        </p:nvSpPr>
        <p:spPr>
          <a:xfrm>
            <a:off x="315506" y="1564429"/>
            <a:ext cx="146431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37501-9DA4-432E-82D4-DD267AC62F06}"/>
              </a:ext>
            </a:extLst>
          </p:cNvPr>
          <p:cNvSpPr txBox="1"/>
          <p:nvPr/>
        </p:nvSpPr>
        <p:spPr>
          <a:xfrm>
            <a:off x="2649639" y="1564429"/>
            <a:ext cx="1221616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  <a:endParaRPr lang="de-DE" altLang="de-DE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08C9B5-ABA4-4234-AB60-76C647A098EE}"/>
              </a:ext>
            </a:extLst>
          </p:cNvPr>
          <p:cNvSpPr txBox="1"/>
          <p:nvPr/>
        </p:nvSpPr>
        <p:spPr>
          <a:xfrm>
            <a:off x="4260286" y="5583454"/>
            <a:ext cx="3671423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Cellules avec kératinisation anormale, indicatrices de lésions précancéreuses</a:t>
            </a:r>
            <a:endParaRPr lang="de-DE" altLang="de-DE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5DBAE0-B30D-426D-98DC-B5C20F488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15050034" y="2223723"/>
            <a:ext cx="1820883" cy="1817827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8D66F3-16CE-41D7-BF73-45414DBAB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6335" r="16335"/>
          <a:stretch/>
        </p:blipFill>
        <p:spPr>
          <a:xfrm>
            <a:off x="-4863660" y="2223722"/>
            <a:ext cx="1820883" cy="1817826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CB5E58F-764B-41E9-B2BA-D2E48A412F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12525864" y="2223722"/>
            <a:ext cx="1820883" cy="1814287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EA9EB2-30F5-419F-B632-9661D2AEA1F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-2339491" y="2223722"/>
            <a:ext cx="1820883" cy="1814287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5A944B-750A-43AE-A5D3-4CD4199BCA01}"/>
              </a:ext>
            </a:extLst>
          </p:cNvPr>
          <p:cNvSpPr txBox="1"/>
          <p:nvPr/>
        </p:nvSpPr>
        <p:spPr>
          <a:xfrm>
            <a:off x="-2132930" y="1564429"/>
            <a:ext cx="140775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Metaplastic</a:t>
            </a:r>
            <a:endParaRPr lang="de-DE" altLang="de-DE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9FC1B3-9CB2-4DE2-962F-1347A5CE3270}"/>
              </a:ext>
            </a:extLst>
          </p:cNvPr>
          <p:cNvSpPr txBox="1"/>
          <p:nvPr/>
        </p:nvSpPr>
        <p:spPr>
          <a:xfrm>
            <a:off x="-4631641" y="1564429"/>
            <a:ext cx="135684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Koilocytotic</a:t>
            </a:r>
            <a:endParaRPr lang="de-DE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4F97D6-390F-4425-ACBD-91B92D5EBDF8}"/>
              </a:ext>
            </a:extLst>
          </p:cNvPr>
          <p:cNvSpPr txBox="1"/>
          <p:nvPr/>
        </p:nvSpPr>
        <p:spPr>
          <a:xfrm>
            <a:off x="12954910" y="1564429"/>
            <a:ext cx="146431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Intermediate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2811F9-C8E0-4B49-81F8-EF83D0F4C578}"/>
              </a:ext>
            </a:extLst>
          </p:cNvPr>
          <p:cNvSpPr txBox="1"/>
          <p:nvPr/>
        </p:nvSpPr>
        <p:spPr>
          <a:xfrm>
            <a:off x="15227486" y="1564429"/>
            <a:ext cx="146597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HEADLINE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CF4D55-1E80-EB17-DA77-B5663DAEF8BD}"/>
              </a:ext>
            </a:extLst>
          </p:cNvPr>
          <p:cNvSpPr/>
          <p:nvPr/>
        </p:nvSpPr>
        <p:spPr>
          <a:xfrm>
            <a:off x="0" y="126191"/>
            <a:ext cx="5524168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50CA5-0A33-CEE9-A570-29441BED303C}"/>
              </a:ext>
            </a:extLst>
          </p:cNvPr>
          <p:cNvSpPr/>
          <p:nvPr/>
        </p:nvSpPr>
        <p:spPr>
          <a:xfrm>
            <a:off x="107687" y="0"/>
            <a:ext cx="6691086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95E669CE-E96E-F61C-1F3F-7F0CB9A054DE}"/>
              </a:ext>
            </a:extLst>
          </p:cNvPr>
          <p:cNvSpPr txBox="1"/>
          <p:nvPr/>
        </p:nvSpPr>
        <p:spPr>
          <a:xfrm>
            <a:off x="346422" y="55846"/>
            <a:ext cx="5651932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Presentation des données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1388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3483-0982-D24A-98AB-20066E022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7CC74-2D45-C0C5-E59F-7A270116C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827" r="10827"/>
          <a:stretch/>
        </p:blipFill>
        <p:spPr>
          <a:xfrm>
            <a:off x="2175187" y="2223722"/>
            <a:ext cx="2229566" cy="22320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5F120C-3CB8-A93C-37F2-B28FCC5082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93910" y="2223722"/>
            <a:ext cx="1817450" cy="18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24B7D3-2A3D-6B34-09DE-5C952C1991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6335" r="16335"/>
          <a:stretch/>
        </p:blipFill>
        <p:spPr>
          <a:xfrm>
            <a:off x="4664356" y="2223722"/>
            <a:ext cx="3075963" cy="30708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C94271-E4AA-8E7F-BC38-5166878792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-1911715" y="2223722"/>
            <a:ext cx="1820883" cy="1814287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78ABB-195C-627E-C8AC-12EC0415287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8032567" y="2223721"/>
            <a:ext cx="2240115" cy="2232000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0167C5-EB92-ED47-BBE9-016C63ED62F4}"/>
              </a:ext>
            </a:extLst>
          </p:cNvPr>
          <p:cNvSpPr txBox="1"/>
          <p:nvPr/>
        </p:nvSpPr>
        <p:spPr>
          <a:xfrm>
            <a:off x="2478637" y="1564429"/>
            <a:ext cx="1477391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Dyskeratotic</a:t>
            </a:r>
            <a:r>
              <a:rPr lang="de-DE" altLang="de-DE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9E81EE-934F-0C98-5042-FFB1F107D2FD}"/>
              </a:ext>
            </a:extLst>
          </p:cNvPr>
          <p:cNvSpPr txBox="1"/>
          <p:nvPr/>
        </p:nvSpPr>
        <p:spPr>
          <a:xfrm>
            <a:off x="5392353" y="1564429"/>
            <a:ext cx="1490408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b="1" dirty="0" err="1"/>
              <a:t>Koilocytotic</a:t>
            </a:r>
            <a:endParaRPr lang="de-DE" altLang="de-D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186511-75FD-38E6-8ECA-77D2925025DC}"/>
              </a:ext>
            </a:extLst>
          </p:cNvPr>
          <p:cNvSpPr txBox="1"/>
          <p:nvPr/>
        </p:nvSpPr>
        <p:spPr>
          <a:xfrm>
            <a:off x="8238651" y="1564429"/>
            <a:ext cx="140871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Metaplastic</a:t>
            </a:r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3742DD-5162-C6A1-A74F-9B545D42E2F0}"/>
              </a:ext>
            </a:extLst>
          </p:cNvPr>
          <p:cNvSpPr txBox="1"/>
          <p:nvPr/>
        </p:nvSpPr>
        <p:spPr>
          <a:xfrm>
            <a:off x="-1733428" y="1564429"/>
            <a:ext cx="146431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29D661-F21A-83F8-823F-75BCAD326D69}"/>
              </a:ext>
            </a:extLst>
          </p:cNvPr>
          <p:cNvSpPr txBox="1"/>
          <p:nvPr/>
        </p:nvSpPr>
        <p:spPr>
          <a:xfrm>
            <a:off x="346710" y="1564429"/>
            <a:ext cx="1221616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  <a:endParaRPr lang="de-DE" altLang="de-DE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C72E3-1671-D64F-54EC-7E03EF54D340}"/>
              </a:ext>
            </a:extLst>
          </p:cNvPr>
          <p:cNvSpPr txBox="1"/>
          <p:nvPr/>
        </p:nvSpPr>
        <p:spPr>
          <a:xfrm>
            <a:off x="4361144" y="5629714"/>
            <a:ext cx="3671423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Cellules présentant des </a:t>
            </a:r>
            <a:r>
              <a:rPr lang="fr-FR" dirty="0" err="1">
                <a:ea typeface="Calibri" panose="020F0502020204030204" pitchFamily="34" charset="0"/>
                <a:cs typeface="Times New Roman" panose="02020603050405020304" pitchFamily="18" charset="0"/>
              </a:rPr>
              <a:t>koïlocytes</a:t>
            </a:r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, signes d'infection par le papillomavirus humain (HPV)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5DBA08-1EC8-9500-B949-AA27214EF9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13001100" y="2223723"/>
            <a:ext cx="1820883" cy="1817827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980D59-3958-1D4A-6DFE-5479CF0ABA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6335" r="16335"/>
          <a:stretch/>
        </p:blipFill>
        <p:spPr>
          <a:xfrm>
            <a:off x="-6912594" y="2223722"/>
            <a:ext cx="1820883" cy="1817826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A16CF2-4FBF-FE67-034C-A7A5B4839D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10476930" y="2223722"/>
            <a:ext cx="1820883" cy="1814287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A56CC8-8896-DE44-1219-40163C56EC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-4388425" y="2223722"/>
            <a:ext cx="1820883" cy="1814287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807EE37-92B2-5B3D-9DE0-7C2951B29461}"/>
              </a:ext>
            </a:extLst>
          </p:cNvPr>
          <p:cNvSpPr txBox="1"/>
          <p:nvPr/>
        </p:nvSpPr>
        <p:spPr>
          <a:xfrm>
            <a:off x="-4159101" y="1564429"/>
            <a:ext cx="136223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Metaplastic</a:t>
            </a:r>
            <a:endParaRPr lang="de-DE" altLang="de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938A9B-270A-6BBA-1060-D0727D960367}"/>
              </a:ext>
            </a:extLst>
          </p:cNvPr>
          <p:cNvSpPr txBox="1"/>
          <p:nvPr/>
        </p:nvSpPr>
        <p:spPr>
          <a:xfrm>
            <a:off x="-6680576" y="1564429"/>
            <a:ext cx="135684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Koilocytotic</a:t>
            </a:r>
            <a:endParaRPr lang="de-DE" altLang="de-DE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BAFBF4-03C8-72C1-0F37-DE5193923724}"/>
              </a:ext>
            </a:extLst>
          </p:cNvPr>
          <p:cNvSpPr txBox="1"/>
          <p:nvPr/>
        </p:nvSpPr>
        <p:spPr>
          <a:xfrm>
            <a:off x="10817840" y="1564429"/>
            <a:ext cx="146431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Intermediate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B29E3F-3636-B1AD-7337-D9E82AC45038}"/>
              </a:ext>
            </a:extLst>
          </p:cNvPr>
          <p:cNvSpPr txBox="1"/>
          <p:nvPr/>
        </p:nvSpPr>
        <p:spPr>
          <a:xfrm>
            <a:off x="13323976" y="1564429"/>
            <a:ext cx="1175130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4C1942-AAEF-4056-3B8C-92826683B146}"/>
              </a:ext>
            </a:extLst>
          </p:cNvPr>
          <p:cNvSpPr/>
          <p:nvPr/>
        </p:nvSpPr>
        <p:spPr>
          <a:xfrm>
            <a:off x="0" y="126191"/>
            <a:ext cx="5524168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DF9B31-BC2C-12B9-A708-02F091E90E80}"/>
              </a:ext>
            </a:extLst>
          </p:cNvPr>
          <p:cNvSpPr/>
          <p:nvPr/>
        </p:nvSpPr>
        <p:spPr>
          <a:xfrm>
            <a:off x="107687" y="0"/>
            <a:ext cx="6691086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6688F6CF-3FDF-FD52-B9F6-BF640DB396EE}"/>
              </a:ext>
            </a:extLst>
          </p:cNvPr>
          <p:cNvSpPr txBox="1"/>
          <p:nvPr/>
        </p:nvSpPr>
        <p:spPr>
          <a:xfrm>
            <a:off x="346422" y="55846"/>
            <a:ext cx="5651932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Presentation des données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39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98826-1E44-CF0C-4179-32B92426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0FF64D-8B48-4644-D355-258F611AF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827" r="10827"/>
          <a:stretch/>
        </p:blipFill>
        <p:spPr>
          <a:xfrm>
            <a:off x="93469" y="2223722"/>
            <a:ext cx="1812421" cy="181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223538-56CF-56FB-C520-2D96C4C66C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-1987809" y="2223722"/>
            <a:ext cx="1817450" cy="18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120DF-1C35-0C6C-2461-AC34981454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6335" r="16335"/>
          <a:stretch/>
        </p:blipFill>
        <p:spPr>
          <a:xfrm>
            <a:off x="2135170" y="2223722"/>
            <a:ext cx="2235753" cy="22320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75995F-E671-20C2-5089-46E8871C80B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-3993434" y="2223722"/>
            <a:ext cx="1820883" cy="1814287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078779-6AA6-ECA4-4AF3-26B27A9E730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4569520" y="2223721"/>
            <a:ext cx="3081965" cy="3070800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2AEB36-627A-2385-2585-DC58E9E5EC0D}"/>
              </a:ext>
            </a:extLst>
          </p:cNvPr>
          <p:cNvSpPr txBox="1"/>
          <p:nvPr/>
        </p:nvSpPr>
        <p:spPr>
          <a:xfrm>
            <a:off x="319098" y="1564429"/>
            <a:ext cx="1477391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Dyskeratotic</a:t>
            </a:r>
            <a:r>
              <a:rPr lang="de-DE" altLang="de-DE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1917AC-DA2D-4453-022D-CBECFEC53103}"/>
              </a:ext>
            </a:extLst>
          </p:cNvPr>
          <p:cNvSpPr txBox="1"/>
          <p:nvPr/>
        </p:nvSpPr>
        <p:spPr>
          <a:xfrm>
            <a:off x="2501935" y="1564429"/>
            <a:ext cx="135684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>
                <a:solidFill>
                  <a:schemeClr val="bg2">
                    <a:lumMod val="75000"/>
                    <a:lumOff val="25000"/>
                  </a:schemeClr>
                </a:solidFill>
              </a:rPr>
              <a:t>Koilocytotic</a:t>
            </a:r>
            <a:endParaRPr lang="de-DE" altLang="de-DE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31DBAA-69BA-C683-9FBF-2F372C65B2F9}"/>
              </a:ext>
            </a:extLst>
          </p:cNvPr>
          <p:cNvSpPr txBox="1"/>
          <p:nvPr/>
        </p:nvSpPr>
        <p:spPr>
          <a:xfrm>
            <a:off x="5287486" y="1564429"/>
            <a:ext cx="1474443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b="1" dirty="0" err="1"/>
              <a:t>Metaplastic</a:t>
            </a:r>
            <a:r>
              <a:rPr lang="de-DE" altLang="de-DE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58FE6-7241-73F3-DD82-4852677A835E}"/>
              </a:ext>
            </a:extLst>
          </p:cNvPr>
          <p:cNvSpPr txBox="1"/>
          <p:nvPr/>
        </p:nvSpPr>
        <p:spPr>
          <a:xfrm>
            <a:off x="-3815147" y="1564429"/>
            <a:ext cx="146431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1E659-48B6-FEE7-ADA7-BB9A205534A2}"/>
              </a:ext>
            </a:extLst>
          </p:cNvPr>
          <p:cNvSpPr txBox="1"/>
          <p:nvPr/>
        </p:nvSpPr>
        <p:spPr>
          <a:xfrm>
            <a:off x="-1735009" y="1564429"/>
            <a:ext cx="1221616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  <a:endParaRPr lang="de-DE" altLang="de-DE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BF7EE4-0254-6954-83C5-9BBAB7DF3874}"/>
              </a:ext>
            </a:extLst>
          </p:cNvPr>
          <p:cNvSpPr txBox="1"/>
          <p:nvPr/>
        </p:nvSpPr>
        <p:spPr>
          <a:xfrm>
            <a:off x="4361144" y="5629714"/>
            <a:ext cx="3671423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Cellules de métaplasie malpighienne, transformation bénigne de l'épithélium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C5FD1-19EA-0C02-653D-194374FDC5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10277354" y="2223723"/>
            <a:ext cx="1820883" cy="1817827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505A9F-1558-ADE0-C738-AF88A86D8A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6335" r="16335"/>
          <a:stretch/>
        </p:blipFill>
        <p:spPr>
          <a:xfrm>
            <a:off x="-8994313" y="2223722"/>
            <a:ext cx="1820883" cy="1817826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7D84F9-CCBA-0DC1-B271-CD9AB06F243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7753184" y="2223721"/>
            <a:ext cx="2240115" cy="22320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7727AF-FCAF-555F-2EFC-0EE523FE57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-6470144" y="2223722"/>
            <a:ext cx="1820883" cy="1814287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C212BF-805F-14A0-2ED9-1164E78F2A73}"/>
              </a:ext>
            </a:extLst>
          </p:cNvPr>
          <p:cNvSpPr txBox="1"/>
          <p:nvPr/>
        </p:nvSpPr>
        <p:spPr>
          <a:xfrm>
            <a:off x="-6240819" y="1564429"/>
            <a:ext cx="136223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Metaplastic</a:t>
            </a:r>
            <a:endParaRPr lang="de-DE" altLang="de-DE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626D12-F3D3-A217-054D-109A134CD35E}"/>
              </a:ext>
            </a:extLst>
          </p:cNvPr>
          <p:cNvSpPr txBox="1"/>
          <p:nvPr/>
        </p:nvSpPr>
        <p:spPr>
          <a:xfrm>
            <a:off x="-8671436" y="1564429"/>
            <a:ext cx="1175130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ED5392-BC8E-E094-E1EB-C6C9C02C56C9}"/>
              </a:ext>
            </a:extLst>
          </p:cNvPr>
          <p:cNvSpPr txBox="1"/>
          <p:nvPr/>
        </p:nvSpPr>
        <p:spPr>
          <a:xfrm>
            <a:off x="8065500" y="1564429"/>
            <a:ext cx="146431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Intermediate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B7A3F5-1858-A2C8-78C7-1CF1C53F0ED6}"/>
              </a:ext>
            </a:extLst>
          </p:cNvPr>
          <p:cNvSpPr txBox="1"/>
          <p:nvPr/>
        </p:nvSpPr>
        <p:spPr>
          <a:xfrm>
            <a:off x="10600230" y="1564429"/>
            <a:ext cx="1175130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6B7F35-31B0-19A2-BE10-9297EED9B10E}"/>
              </a:ext>
            </a:extLst>
          </p:cNvPr>
          <p:cNvSpPr/>
          <p:nvPr/>
        </p:nvSpPr>
        <p:spPr>
          <a:xfrm>
            <a:off x="-5" y="126191"/>
            <a:ext cx="5524168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4CCA82-C481-A2F9-456A-340E6CC905AD}"/>
              </a:ext>
            </a:extLst>
          </p:cNvPr>
          <p:cNvSpPr/>
          <p:nvPr/>
        </p:nvSpPr>
        <p:spPr>
          <a:xfrm>
            <a:off x="107687" y="0"/>
            <a:ext cx="6691086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C5A5C3AF-254E-6441-9CD9-12A6CBFCD457}"/>
              </a:ext>
            </a:extLst>
          </p:cNvPr>
          <p:cNvSpPr txBox="1"/>
          <p:nvPr/>
        </p:nvSpPr>
        <p:spPr>
          <a:xfrm>
            <a:off x="346417" y="55846"/>
            <a:ext cx="5651932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Presentation des données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583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B1C03-A7EA-ECEB-B219-0FEC68F85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9F6084-340B-92F3-62AB-2297769E5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827" r="10827"/>
          <a:stretch/>
        </p:blipFill>
        <p:spPr>
          <a:xfrm>
            <a:off x="-1921695" y="2223722"/>
            <a:ext cx="1812421" cy="181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5F78D7-628C-7E2F-81D0-872B0558E5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-4002973" y="2223722"/>
            <a:ext cx="1817450" cy="18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22696F-DF66-180A-6DD9-8FC7D3AAA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6335" r="16335"/>
          <a:stretch/>
        </p:blipFill>
        <p:spPr>
          <a:xfrm>
            <a:off x="120006" y="2223722"/>
            <a:ext cx="1817451" cy="18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42D0A0-FCA4-7EC2-FACD-CD7DE3BB41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-6008598" y="2223722"/>
            <a:ext cx="1820883" cy="1814287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B8DA7B-6B40-072B-C63E-79CB5CDFDD5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2169348" y="2223721"/>
            <a:ext cx="2240115" cy="2232000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E790CE-1298-FD2D-65A8-A71F069F200B}"/>
              </a:ext>
            </a:extLst>
          </p:cNvPr>
          <p:cNvSpPr txBox="1"/>
          <p:nvPr/>
        </p:nvSpPr>
        <p:spPr>
          <a:xfrm>
            <a:off x="-1696066" y="1564429"/>
            <a:ext cx="1477391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Dyskeratotic</a:t>
            </a:r>
            <a:r>
              <a:rPr lang="de-DE" altLang="de-DE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03689-3449-76A8-AF75-3689D88493C0}"/>
              </a:ext>
            </a:extLst>
          </p:cNvPr>
          <p:cNvSpPr txBox="1"/>
          <p:nvPr/>
        </p:nvSpPr>
        <p:spPr>
          <a:xfrm>
            <a:off x="366456" y="1564429"/>
            <a:ext cx="135684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Koilocytotic</a:t>
            </a:r>
            <a:endParaRPr lang="de-DE" altLang="de-DE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93E24-9944-F77E-FC6F-0F517055C453}"/>
              </a:ext>
            </a:extLst>
          </p:cNvPr>
          <p:cNvSpPr txBox="1"/>
          <p:nvPr/>
        </p:nvSpPr>
        <p:spPr>
          <a:xfrm>
            <a:off x="2511618" y="1564429"/>
            <a:ext cx="140871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Metaplastic</a:t>
            </a:r>
            <a:r>
              <a:rPr lang="de-DE" altLang="de-DE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4B362-5C8E-8C28-3A3B-00454010BA65}"/>
              </a:ext>
            </a:extLst>
          </p:cNvPr>
          <p:cNvSpPr txBox="1"/>
          <p:nvPr/>
        </p:nvSpPr>
        <p:spPr>
          <a:xfrm>
            <a:off x="-5830311" y="1564429"/>
            <a:ext cx="146431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3503AD-F93A-5D70-913E-5A73F7ABE110}"/>
              </a:ext>
            </a:extLst>
          </p:cNvPr>
          <p:cNvSpPr txBox="1"/>
          <p:nvPr/>
        </p:nvSpPr>
        <p:spPr>
          <a:xfrm>
            <a:off x="-3750173" y="1564429"/>
            <a:ext cx="1221616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  <a:endParaRPr lang="de-DE" altLang="de-DE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30DEA4-A3CD-2B20-498D-73C2AA8D15AC}"/>
              </a:ext>
            </a:extLst>
          </p:cNvPr>
          <p:cNvSpPr txBox="1"/>
          <p:nvPr/>
        </p:nvSpPr>
        <p:spPr>
          <a:xfrm>
            <a:off x="4361144" y="5629714"/>
            <a:ext cx="3671423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Cellules matures des couches superficielles de l'épithélium cervical, morphologie normale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381CD7-8747-BCDA-0E87-C44427ED41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7804990" y="2223722"/>
            <a:ext cx="2235752" cy="2232000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D467F7-24C9-8F8C-D68B-DBC813F138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6335" r="16335"/>
          <a:stretch/>
        </p:blipFill>
        <p:spPr>
          <a:xfrm>
            <a:off x="-11009477" y="2223722"/>
            <a:ext cx="1820883" cy="1817826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5D8433-1E2A-E265-B441-5BB35B5470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4504151" y="2223721"/>
            <a:ext cx="3081965" cy="30708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56B2B5-1B3E-FA8D-8EDC-EF33D818123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-8485308" y="2223722"/>
            <a:ext cx="1820883" cy="1814287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FAAFB2-7C67-20DD-A72C-1DCE6EB61B20}"/>
              </a:ext>
            </a:extLst>
          </p:cNvPr>
          <p:cNvSpPr txBox="1"/>
          <p:nvPr/>
        </p:nvSpPr>
        <p:spPr>
          <a:xfrm>
            <a:off x="-8255983" y="1564429"/>
            <a:ext cx="136223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Metaplastic</a:t>
            </a:r>
            <a:endParaRPr lang="de-DE" altLang="de-DE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094A44-6562-D2F5-9C98-12FCBD4965EB}"/>
              </a:ext>
            </a:extLst>
          </p:cNvPr>
          <p:cNvSpPr txBox="1"/>
          <p:nvPr/>
        </p:nvSpPr>
        <p:spPr>
          <a:xfrm>
            <a:off x="-10686600" y="1564429"/>
            <a:ext cx="1175130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0F1350-292C-AFE2-8527-1F2311340DD5}"/>
              </a:ext>
            </a:extLst>
          </p:cNvPr>
          <p:cNvSpPr txBox="1"/>
          <p:nvPr/>
        </p:nvSpPr>
        <p:spPr>
          <a:xfrm>
            <a:off x="5185464" y="1564429"/>
            <a:ext cx="1543436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b="1" dirty="0"/>
              <a:t>Intermediate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ECE73-7126-531F-01CE-F76BB4A8DED1}"/>
              </a:ext>
            </a:extLst>
          </p:cNvPr>
          <p:cNvSpPr txBox="1"/>
          <p:nvPr/>
        </p:nvSpPr>
        <p:spPr>
          <a:xfrm>
            <a:off x="8127867" y="1564429"/>
            <a:ext cx="1175130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180EE8-CD9C-ADA9-ED95-87D6BBB36D3E}"/>
              </a:ext>
            </a:extLst>
          </p:cNvPr>
          <p:cNvSpPr/>
          <p:nvPr/>
        </p:nvSpPr>
        <p:spPr>
          <a:xfrm>
            <a:off x="-5" y="126191"/>
            <a:ext cx="5524168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83C9EF7-E50B-5B4D-8F48-CD0B05AB1C73}"/>
              </a:ext>
            </a:extLst>
          </p:cNvPr>
          <p:cNvSpPr/>
          <p:nvPr/>
        </p:nvSpPr>
        <p:spPr>
          <a:xfrm>
            <a:off x="107687" y="0"/>
            <a:ext cx="6691086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CC72A373-3C0F-8FD7-73A1-AE514DD92CCC}"/>
              </a:ext>
            </a:extLst>
          </p:cNvPr>
          <p:cNvSpPr txBox="1"/>
          <p:nvPr/>
        </p:nvSpPr>
        <p:spPr>
          <a:xfrm>
            <a:off x="346417" y="55846"/>
            <a:ext cx="5651932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Presentation des données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661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65656-D28D-F4FA-8D7F-6DC89C496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07252-2F64-014D-2F73-9940215F1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0827" r="10827"/>
          <a:stretch/>
        </p:blipFill>
        <p:spPr>
          <a:xfrm>
            <a:off x="-4027833" y="2223722"/>
            <a:ext cx="1812421" cy="1814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381191-5D55-4763-88BF-FDB5B0928C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-6109111" y="2223722"/>
            <a:ext cx="1817450" cy="1814400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203BBB-B61A-3791-680D-5CBCC350F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6335" r="16335"/>
          <a:stretch/>
        </p:blipFill>
        <p:spPr>
          <a:xfrm>
            <a:off x="-1986132" y="2223722"/>
            <a:ext cx="1817451" cy="1814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41DF4E-127A-E4F5-7E45-400608EE41D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-8114736" y="2223722"/>
            <a:ext cx="1820883" cy="1814287"/>
          </a:xfrm>
          <a:prstGeom prst="ellipse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08CD4-49F7-CC4B-1D92-9FC3FED56F0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254286" y="2223721"/>
            <a:ext cx="1820997" cy="1814400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E0075C-055A-8D3E-65E2-2C3E655C46B5}"/>
              </a:ext>
            </a:extLst>
          </p:cNvPr>
          <p:cNvSpPr txBox="1"/>
          <p:nvPr/>
        </p:nvSpPr>
        <p:spPr>
          <a:xfrm>
            <a:off x="-3802204" y="1564429"/>
            <a:ext cx="1477391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Dyskeratotic</a:t>
            </a:r>
            <a:r>
              <a:rPr lang="de-DE" altLang="de-DE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33469-DA37-A348-BC8C-CD65A3B65A5D}"/>
              </a:ext>
            </a:extLst>
          </p:cNvPr>
          <p:cNvSpPr txBox="1"/>
          <p:nvPr/>
        </p:nvSpPr>
        <p:spPr>
          <a:xfrm>
            <a:off x="-1739682" y="1564429"/>
            <a:ext cx="135684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Koilocytotic</a:t>
            </a:r>
            <a:endParaRPr lang="de-DE" altLang="de-DE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F3521-9915-DCBA-B1D5-3FD0059DC696}"/>
              </a:ext>
            </a:extLst>
          </p:cNvPr>
          <p:cNvSpPr txBox="1"/>
          <p:nvPr/>
        </p:nvSpPr>
        <p:spPr>
          <a:xfrm>
            <a:off x="458532" y="1564429"/>
            <a:ext cx="140871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Metaplastic</a:t>
            </a:r>
            <a:r>
              <a:rPr lang="de-DE" altLang="de-DE" b="1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D3686-F093-C2FC-7B51-176AFD4D0B80}"/>
              </a:ext>
            </a:extLst>
          </p:cNvPr>
          <p:cNvSpPr txBox="1"/>
          <p:nvPr/>
        </p:nvSpPr>
        <p:spPr>
          <a:xfrm>
            <a:off x="-7936449" y="1564429"/>
            <a:ext cx="146431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Intermediate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310760-6F5A-6AC5-9CB5-8B5B5AA8131E}"/>
              </a:ext>
            </a:extLst>
          </p:cNvPr>
          <p:cNvSpPr txBox="1"/>
          <p:nvPr/>
        </p:nvSpPr>
        <p:spPr>
          <a:xfrm>
            <a:off x="-5856311" y="1564429"/>
            <a:ext cx="1221616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  <a:endParaRPr lang="de-DE" altLang="de-DE" dirty="0">
              <a:solidFill>
                <a:schemeClr val="bg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375FDD-FD62-43A2-CF7A-6A891C48219F}"/>
              </a:ext>
            </a:extLst>
          </p:cNvPr>
          <p:cNvSpPr txBox="1"/>
          <p:nvPr/>
        </p:nvSpPr>
        <p:spPr>
          <a:xfrm>
            <a:off x="4361144" y="5629714"/>
            <a:ext cx="3671423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fr-FR" dirty="0">
                <a:ea typeface="Calibri" panose="020F0502020204030204" pitchFamily="34" charset="0"/>
                <a:cs typeface="Times New Roman" panose="02020603050405020304" pitchFamily="18" charset="0"/>
              </a:rPr>
              <a:t>Cellules des couches basales et parabasales, immatures mais de morphologie normale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3DE07D6-0761-8363-B969-1CC64F4510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24" r="11924"/>
          <a:stretch/>
        </p:blipFill>
        <p:spPr>
          <a:xfrm>
            <a:off x="4789231" y="2223722"/>
            <a:ext cx="3075962" cy="3070800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6D3A98-D3EB-DD73-E381-BE2051DBAB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6335" r="16335"/>
          <a:stretch/>
        </p:blipFill>
        <p:spPr>
          <a:xfrm>
            <a:off x="-13115615" y="2223722"/>
            <a:ext cx="1820883" cy="1817826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E388B2-91B6-E4AE-C72F-DA92D9892C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41" r="12041"/>
          <a:stretch/>
        </p:blipFill>
        <p:spPr>
          <a:xfrm>
            <a:off x="2330295" y="2223721"/>
            <a:ext cx="2240115" cy="2232000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00A50F-6209-4528-5C43-741BBB2F06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364" r="12364"/>
          <a:stretch/>
        </p:blipFill>
        <p:spPr>
          <a:xfrm>
            <a:off x="-10591446" y="2223722"/>
            <a:ext cx="1820883" cy="1814287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85152C-44BC-EC91-DC6B-6AB4730F883D}"/>
              </a:ext>
            </a:extLst>
          </p:cNvPr>
          <p:cNvSpPr txBox="1"/>
          <p:nvPr/>
        </p:nvSpPr>
        <p:spPr>
          <a:xfrm>
            <a:off x="-10362121" y="1564429"/>
            <a:ext cx="136223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Metaplastic</a:t>
            </a:r>
            <a:endParaRPr lang="de-DE" altLang="de-DE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6DE826-C12A-4E1F-5340-CF710AD20170}"/>
              </a:ext>
            </a:extLst>
          </p:cNvPr>
          <p:cNvSpPr txBox="1"/>
          <p:nvPr/>
        </p:nvSpPr>
        <p:spPr>
          <a:xfrm>
            <a:off x="-12792738" y="1564429"/>
            <a:ext cx="1175130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Parabasal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96EE1E-A572-4550-F0EC-2F3FF1DBF0CA}"/>
              </a:ext>
            </a:extLst>
          </p:cNvPr>
          <p:cNvSpPr txBox="1"/>
          <p:nvPr/>
        </p:nvSpPr>
        <p:spPr>
          <a:xfrm>
            <a:off x="2657628" y="1564429"/>
            <a:ext cx="1464312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dirty="0">
                <a:solidFill>
                  <a:schemeClr val="bg2">
                    <a:lumMod val="75000"/>
                    <a:lumOff val="25000"/>
                  </a:schemeClr>
                </a:solidFill>
              </a:rPr>
              <a:t>Intermediate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D98F8-F471-9885-A678-7BF6DDE52CDC}"/>
              </a:ext>
            </a:extLst>
          </p:cNvPr>
          <p:cNvSpPr txBox="1"/>
          <p:nvPr/>
        </p:nvSpPr>
        <p:spPr>
          <a:xfrm>
            <a:off x="5584652" y="1564429"/>
            <a:ext cx="1223733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algn="ctr"/>
            <a:r>
              <a:rPr lang="de-DE" altLang="de-DE" b="1" dirty="0"/>
              <a:t>Parabasal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210101-2648-5A5B-10FB-8A8B8C14D2AC}"/>
              </a:ext>
            </a:extLst>
          </p:cNvPr>
          <p:cNvSpPr/>
          <p:nvPr/>
        </p:nvSpPr>
        <p:spPr>
          <a:xfrm>
            <a:off x="-5" y="126191"/>
            <a:ext cx="5524168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6429E-9F7E-6A0E-96DD-3DE9FE029EF6}"/>
              </a:ext>
            </a:extLst>
          </p:cNvPr>
          <p:cNvSpPr/>
          <p:nvPr/>
        </p:nvSpPr>
        <p:spPr>
          <a:xfrm>
            <a:off x="107687" y="0"/>
            <a:ext cx="6691086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2FC25749-52E0-A20D-BE45-29380D9DFB00}"/>
              </a:ext>
            </a:extLst>
          </p:cNvPr>
          <p:cNvSpPr txBox="1"/>
          <p:nvPr/>
        </p:nvSpPr>
        <p:spPr>
          <a:xfrm>
            <a:off x="346417" y="55846"/>
            <a:ext cx="5651932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Presentation des données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2513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68791-1A27-53A9-FB30-3FBD94D3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A21C88-EB40-118D-3D2B-3A488B628D2C}"/>
              </a:ext>
            </a:extLst>
          </p:cNvPr>
          <p:cNvSpPr/>
          <p:nvPr/>
        </p:nvSpPr>
        <p:spPr>
          <a:xfrm>
            <a:off x="-5" y="126191"/>
            <a:ext cx="5524168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2604FE-3E89-314C-4AB0-C8A2B7DB49AD}"/>
              </a:ext>
            </a:extLst>
          </p:cNvPr>
          <p:cNvSpPr/>
          <p:nvPr/>
        </p:nvSpPr>
        <p:spPr>
          <a:xfrm>
            <a:off x="107687" y="0"/>
            <a:ext cx="6691086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60616D6-F665-C3AC-F61A-F79D27B8ED68}"/>
              </a:ext>
            </a:extLst>
          </p:cNvPr>
          <p:cNvSpPr txBox="1"/>
          <p:nvPr/>
        </p:nvSpPr>
        <p:spPr>
          <a:xfrm>
            <a:off x="346417" y="55846"/>
            <a:ext cx="5651932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Presentation des données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3F855F14-873B-D715-F5D6-EAB7C0057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933" y="1091391"/>
            <a:ext cx="7729709" cy="57666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361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629624"/>
            <a:ext cx="6691086" cy="35987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5514870" y="2889892"/>
            <a:ext cx="6039828" cy="123110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4000" b="1" dirty="0">
                <a:latin typeface="+mj-lt"/>
              </a:rPr>
              <a:t>Analyse exploratoire des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B2D8EE-FA50-EE67-92F4-C7F795DA1123}"/>
              </a:ext>
            </a:extLst>
          </p:cNvPr>
          <p:cNvSpPr txBox="1"/>
          <p:nvPr/>
        </p:nvSpPr>
        <p:spPr>
          <a:xfrm>
            <a:off x="2160270" y="5442070"/>
            <a:ext cx="7871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200" dirty="0"/>
              <a:t>L’analyse exploratoire des données (EDA) permet de mieux comprendre la structure et les caractéristiques principales d’un jeu de données. Elle aide à détecter des tendances, anomalies et à préparer les données pour les étapes suivantes de l’analyse ou du modèle.</a:t>
            </a:r>
          </a:p>
        </p:txBody>
      </p:sp>
      <p:pic>
        <p:nvPicPr>
          <p:cNvPr id="12" name="Image 11" descr="Une image contenant texte, capture d’écran, Police, bleu vert&#10;&#10;Le contenu généré par l’IA peut être incorrect.">
            <a:extLst>
              <a:ext uri="{FF2B5EF4-FFF2-40B4-BE49-F238E27FC236}">
                <a16:creationId xmlns:a16="http://schemas.microsoft.com/office/drawing/2014/main" id="{5304B6AF-2B9C-B4AF-7CF1-8A58C4FB8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263" t="37835" r="60191" b="37976"/>
          <a:stretch>
            <a:fillRect/>
          </a:stretch>
        </p:blipFill>
        <p:spPr>
          <a:xfrm>
            <a:off x="2497449" y="2594699"/>
            <a:ext cx="2542794" cy="1658922"/>
          </a:xfrm>
          <a:custGeom>
            <a:avLst/>
            <a:gdLst/>
            <a:ahLst/>
            <a:cxnLst/>
            <a:rect l="l" t="t" r="r" b="b"/>
            <a:pathLst>
              <a:path w="2542794" h="1658922">
                <a:moveTo>
                  <a:pt x="581732" y="285936"/>
                </a:moveTo>
                <a:cubicBezTo>
                  <a:pt x="537362" y="285936"/>
                  <a:pt x="499977" y="299904"/>
                  <a:pt x="469576" y="327840"/>
                </a:cubicBezTo>
                <a:cubicBezTo>
                  <a:pt x="439175" y="355777"/>
                  <a:pt x="414731" y="394805"/>
                  <a:pt x="396243" y="444926"/>
                </a:cubicBezTo>
                <a:cubicBezTo>
                  <a:pt x="377756" y="495047"/>
                  <a:pt x="364609" y="552974"/>
                  <a:pt x="356804" y="618706"/>
                </a:cubicBezTo>
                <a:cubicBezTo>
                  <a:pt x="348998" y="684439"/>
                  <a:pt x="345095" y="755101"/>
                  <a:pt x="345095" y="830693"/>
                </a:cubicBezTo>
                <a:cubicBezTo>
                  <a:pt x="345095" y="905464"/>
                  <a:pt x="348998" y="975716"/>
                  <a:pt x="356804" y="1041448"/>
                </a:cubicBezTo>
                <a:cubicBezTo>
                  <a:pt x="364609" y="1107180"/>
                  <a:pt x="377756" y="1164902"/>
                  <a:pt x="396243" y="1214612"/>
                </a:cubicBezTo>
                <a:cubicBezTo>
                  <a:pt x="414731" y="1264322"/>
                  <a:pt x="439175" y="1303145"/>
                  <a:pt x="469576" y="1331081"/>
                </a:cubicBezTo>
                <a:cubicBezTo>
                  <a:pt x="499977" y="1359018"/>
                  <a:pt x="537773" y="1372986"/>
                  <a:pt x="582965" y="1372986"/>
                </a:cubicBezTo>
                <a:cubicBezTo>
                  <a:pt x="628155" y="1372986"/>
                  <a:pt x="666157" y="1359018"/>
                  <a:pt x="696969" y="1331081"/>
                </a:cubicBezTo>
                <a:cubicBezTo>
                  <a:pt x="727781" y="1303145"/>
                  <a:pt x="752431" y="1264322"/>
                  <a:pt x="770918" y="1214612"/>
                </a:cubicBezTo>
                <a:cubicBezTo>
                  <a:pt x="789405" y="1164902"/>
                  <a:pt x="802757" y="1107180"/>
                  <a:pt x="810974" y="1041448"/>
                </a:cubicBezTo>
                <a:cubicBezTo>
                  <a:pt x="819190" y="975716"/>
                  <a:pt x="823299" y="905464"/>
                  <a:pt x="823299" y="830693"/>
                </a:cubicBezTo>
                <a:cubicBezTo>
                  <a:pt x="823299" y="755923"/>
                  <a:pt x="819396" y="685466"/>
                  <a:pt x="811590" y="619323"/>
                </a:cubicBezTo>
                <a:cubicBezTo>
                  <a:pt x="803784" y="553179"/>
                  <a:pt x="790432" y="495047"/>
                  <a:pt x="771534" y="444926"/>
                </a:cubicBezTo>
                <a:cubicBezTo>
                  <a:pt x="752636" y="394805"/>
                  <a:pt x="727781" y="355777"/>
                  <a:pt x="696969" y="327840"/>
                </a:cubicBezTo>
                <a:cubicBezTo>
                  <a:pt x="666157" y="299904"/>
                  <a:pt x="627745" y="285936"/>
                  <a:pt x="581732" y="285936"/>
                </a:cubicBezTo>
                <a:close/>
                <a:moveTo>
                  <a:pt x="1949969" y="0"/>
                </a:moveTo>
                <a:cubicBezTo>
                  <a:pt x="2046924" y="0"/>
                  <a:pt x="2137101" y="14995"/>
                  <a:pt x="2220499" y="44986"/>
                </a:cubicBezTo>
                <a:cubicBezTo>
                  <a:pt x="2303897" y="74976"/>
                  <a:pt x="2371068" y="121399"/>
                  <a:pt x="2422010" y="184256"/>
                </a:cubicBezTo>
                <a:cubicBezTo>
                  <a:pt x="2472953" y="247113"/>
                  <a:pt x="2498424" y="327840"/>
                  <a:pt x="2498424" y="426439"/>
                </a:cubicBezTo>
                <a:cubicBezTo>
                  <a:pt x="2498424" y="520108"/>
                  <a:pt x="2472747" y="597343"/>
                  <a:pt x="2421394" y="658146"/>
                </a:cubicBezTo>
                <a:cubicBezTo>
                  <a:pt x="2370040" y="718948"/>
                  <a:pt x="2300816" y="761264"/>
                  <a:pt x="2213721" y="785092"/>
                </a:cubicBezTo>
                <a:cubicBezTo>
                  <a:pt x="2308211" y="803989"/>
                  <a:pt x="2386679" y="846510"/>
                  <a:pt x="2449125" y="912653"/>
                </a:cubicBezTo>
                <a:cubicBezTo>
                  <a:pt x="2511571" y="978797"/>
                  <a:pt x="2542794" y="1066098"/>
                  <a:pt x="2542794" y="1174556"/>
                </a:cubicBezTo>
                <a:cubicBezTo>
                  <a:pt x="2542794" y="1278906"/>
                  <a:pt x="2518965" y="1367029"/>
                  <a:pt x="2471310" y="1438924"/>
                </a:cubicBezTo>
                <a:cubicBezTo>
                  <a:pt x="2423653" y="1510819"/>
                  <a:pt x="2355662" y="1565253"/>
                  <a:pt x="2267334" y="1602228"/>
                </a:cubicBezTo>
                <a:cubicBezTo>
                  <a:pt x="2179006" y="1639202"/>
                  <a:pt x="2074039" y="1657689"/>
                  <a:pt x="1952434" y="1657689"/>
                </a:cubicBezTo>
                <a:cubicBezTo>
                  <a:pt x="1760167" y="1657689"/>
                  <a:pt x="1611037" y="1614142"/>
                  <a:pt x="1505043" y="1527046"/>
                </a:cubicBezTo>
                <a:cubicBezTo>
                  <a:pt x="1399049" y="1439951"/>
                  <a:pt x="1346053" y="1308075"/>
                  <a:pt x="1346053" y="1131419"/>
                </a:cubicBezTo>
                <a:lnTo>
                  <a:pt x="1659103" y="1131419"/>
                </a:lnTo>
                <a:cubicBezTo>
                  <a:pt x="1659103" y="1212763"/>
                  <a:pt x="1684574" y="1276236"/>
                  <a:pt x="1735517" y="1321838"/>
                </a:cubicBezTo>
                <a:cubicBezTo>
                  <a:pt x="1786460" y="1367440"/>
                  <a:pt x="1858354" y="1390241"/>
                  <a:pt x="1951202" y="1390241"/>
                </a:cubicBezTo>
                <a:cubicBezTo>
                  <a:pt x="2035832" y="1390241"/>
                  <a:pt x="2099921" y="1370932"/>
                  <a:pt x="2143469" y="1332314"/>
                </a:cubicBezTo>
                <a:cubicBezTo>
                  <a:pt x="2187017" y="1293696"/>
                  <a:pt x="2208791" y="1232894"/>
                  <a:pt x="2208791" y="1149906"/>
                </a:cubicBezTo>
                <a:cubicBezTo>
                  <a:pt x="2208791" y="1069384"/>
                  <a:pt x="2181676" y="1011047"/>
                  <a:pt x="2127447" y="974894"/>
                </a:cubicBezTo>
                <a:cubicBezTo>
                  <a:pt x="2073218" y="938741"/>
                  <a:pt x="2003787" y="920665"/>
                  <a:pt x="1919157" y="920665"/>
                </a:cubicBezTo>
                <a:lnTo>
                  <a:pt x="1819326" y="920665"/>
                </a:lnTo>
                <a:lnTo>
                  <a:pt x="1819326" y="664308"/>
                </a:lnTo>
                <a:lnTo>
                  <a:pt x="1929017" y="664308"/>
                </a:lnTo>
                <a:cubicBezTo>
                  <a:pt x="2005431" y="664308"/>
                  <a:pt x="2067260" y="646026"/>
                  <a:pt x="2114506" y="609463"/>
                </a:cubicBezTo>
                <a:cubicBezTo>
                  <a:pt x="2161751" y="572899"/>
                  <a:pt x="2185373" y="523394"/>
                  <a:pt x="2185373" y="460948"/>
                </a:cubicBezTo>
                <a:cubicBezTo>
                  <a:pt x="2185373" y="396859"/>
                  <a:pt x="2165038" y="348793"/>
                  <a:pt x="2124366" y="316748"/>
                </a:cubicBezTo>
                <a:cubicBezTo>
                  <a:pt x="2083694" y="284703"/>
                  <a:pt x="2025561" y="268681"/>
                  <a:pt x="1949969" y="268681"/>
                </a:cubicBezTo>
                <a:cubicBezTo>
                  <a:pt x="1871090" y="268681"/>
                  <a:pt x="1809877" y="288196"/>
                  <a:pt x="1766329" y="327224"/>
                </a:cubicBezTo>
                <a:cubicBezTo>
                  <a:pt x="1722781" y="366253"/>
                  <a:pt x="1701418" y="420277"/>
                  <a:pt x="1702240" y="489296"/>
                </a:cubicBezTo>
                <a:lnTo>
                  <a:pt x="1389190" y="489296"/>
                </a:lnTo>
                <a:cubicBezTo>
                  <a:pt x="1389190" y="377550"/>
                  <a:pt x="1413634" y="285731"/>
                  <a:pt x="1462522" y="213836"/>
                </a:cubicBezTo>
                <a:cubicBezTo>
                  <a:pt x="1511411" y="141941"/>
                  <a:pt x="1578376" y="88328"/>
                  <a:pt x="1663417" y="52997"/>
                </a:cubicBezTo>
                <a:cubicBezTo>
                  <a:pt x="1748458" y="17665"/>
                  <a:pt x="1843976" y="0"/>
                  <a:pt x="1949969" y="0"/>
                </a:cubicBezTo>
                <a:close/>
                <a:moveTo>
                  <a:pt x="582965" y="0"/>
                </a:moveTo>
                <a:cubicBezTo>
                  <a:pt x="679098" y="0"/>
                  <a:pt x="763729" y="18076"/>
                  <a:pt x="836856" y="54229"/>
                </a:cubicBezTo>
                <a:cubicBezTo>
                  <a:pt x="909983" y="90382"/>
                  <a:pt x="971402" y="143995"/>
                  <a:pt x="1021112" y="215068"/>
                </a:cubicBezTo>
                <a:cubicBezTo>
                  <a:pt x="1070822" y="286141"/>
                  <a:pt x="1108002" y="373237"/>
                  <a:pt x="1132652" y="476355"/>
                </a:cubicBezTo>
                <a:cubicBezTo>
                  <a:pt x="1157301" y="579472"/>
                  <a:pt x="1169626" y="697585"/>
                  <a:pt x="1169626" y="830693"/>
                </a:cubicBezTo>
                <a:cubicBezTo>
                  <a:pt x="1169626" y="964623"/>
                  <a:pt x="1157301" y="1082941"/>
                  <a:pt x="1132652" y="1185648"/>
                </a:cubicBezTo>
                <a:cubicBezTo>
                  <a:pt x="1108002" y="1288355"/>
                  <a:pt x="1071028" y="1374835"/>
                  <a:pt x="1021728" y="1445086"/>
                </a:cubicBezTo>
                <a:cubicBezTo>
                  <a:pt x="972429" y="1515338"/>
                  <a:pt x="911010" y="1568540"/>
                  <a:pt x="837472" y="1604693"/>
                </a:cubicBezTo>
                <a:cubicBezTo>
                  <a:pt x="763934" y="1640845"/>
                  <a:pt x="679098" y="1658922"/>
                  <a:pt x="582965" y="1658922"/>
                </a:cubicBezTo>
                <a:cubicBezTo>
                  <a:pt x="486831" y="1658922"/>
                  <a:pt x="402406" y="1640845"/>
                  <a:pt x="329689" y="1604693"/>
                </a:cubicBezTo>
                <a:cubicBezTo>
                  <a:pt x="256973" y="1568540"/>
                  <a:pt x="195965" y="1515338"/>
                  <a:pt x="146665" y="1445086"/>
                </a:cubicBezTo>
                <a:cubicBezTo>
                  <a:pt x="97366" y="1374835"/>
                  <a:pt x="60597" y="1288355"/>
                  <a:pt x="36358" y="1185648"/>
                </a:cubicBezTo>
                <a:cubicBezTo>
                  <a:pt x="12119" y="1082941"/>
                  <a:pt x="0" y="965034"/>
                  <a:pt x="0" y="831926"/>
                </a:cubicBezTo>
                <a:cubicBezTo>
                  <a:pt x="0" y="697996"/>
                  <a:pt x="12119" y="579472"/>
                  <a:pt x="36358" y="476355"/>
                </a:cubicBezTo>
                <a:cubicBezTo>
                  <a:pt x="60597" y="373237"/>
                  <a:pt x="97366" y="286141"/>
                  <a:pt x="146665" y="215068"/>
                </a:cubicBezTo>
                <a:cubicBezTo>
                  <a:pt x="195965" y="143995"/>
                  <a:pt x="256973" y="90382"/>
                  <a:pt x="329689" y="54229"/>
                </a:cubicBezTo>
                <a:cubicBezTo>
                  <a:pt x="402406" y="18076"/>
                  <a:pt x="486831" y="0"/>
                  <a:pt x="582965" y="0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244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2733E1C-109C-49C0-87D5-2F21369602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2733E1C-109C-49C0-87D5-2F2136960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CA4ACE5-10D3-415B-9571-45426C854F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6BFA-5538-4513-9B75-F06B323E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b="1" dirty="0"/>
              <a:t>Plan de la </a:t>
            </a:r>
            <a:r>
              <a:rPr lang="en-US" b="1" dirty="0" err="1"/>
              <a:t>présentation</a:t>
            </a:r>
            <a:endParaRPr lang="en-US" b="1" dirty="0"/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2418750A-60C2-23B1-4090-6BAD1D410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618696"/>
              </p:ext>
            </p:extLst>
          </p:nvPr>
        </p:nvGraphicFramePr>
        <p:xfrm>
          <a:off x="1731376" y="12506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2879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43D1D83-DE78-4A0C-B186-2367C5BCC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243D1D83-DE78-4A0C-B186-2367C5BCC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243D1D83-DE78-4A0C-B186-2367C5BCC0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F4C549-E23E-4013-AA00-4B6EBEC40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graphicEl>
                                              <a:dgm id="{5BF4C549-E23E-4013-AA00-4B6EBEC40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5BF4C549-E23E-4013-AA00-4B6EBEC40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FEB798-EE08-4967-89A7-C69589330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graphicEl>
                                              <a:dgm id="{44FEB798-EE08-4967-89A7-C69589330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44FEB798-EE08-4967-89A7-C69589330A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719A4F-8AAD-41BA-90DA-C2B3D8EF33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graphicEl>
                                              <a:dgm id="{1E719A4F-8AAD-41BA-90DA-C2B3D8EF33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1E719A4F-8AAD-41BA-90DA-C2B3D8EF33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C439FAD-D42F-450D-8F50-F5848EAE6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EC439FAD-D42F-450D-8F50-F5848EAE6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EC439FAD-D42F-450D-8F50-F5848EAE6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31E9DD-0DC7-4CDA-A532-59FAA1F33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7A31E9DD-0DC7-4CDA-A532-59FAA1F33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7A31E9DD-0DC7-4CDA-A532-59FAA1F33F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27F2D2D-8A48-41D5-976E-E6C1B038E0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graphicEl>
                                              <a:dgm id="{627F2D2D-8A48-41D5-976E-E6C1B038E0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627F2D2D-8A48-41D5-976E-E6C1B038E0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FC32D36-1408-4C2C-84FD-44FEED0393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graphicEl>
                                              <a:dgm id="{BFC32D36-1408-4C2C-84FD-44FEED0393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BFC32D36-1408-4C2C-84FD-44FEED0393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48AF89-72E9-4086-A99B-B70542A33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graphicEl>
                                              <a:dgm id="{A748AF89-72E9-4086-A99B-B70542A33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graphicEl>
                                              <a:dgm id="{A748AF89-72E9-4086-A99B-B70542A33A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2730C7-4573-4C4B-A989-783DE8A08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graphicEl>
                                              <a:dgm id="{3A2730C7-4573-4C4B-A989-783DE8A08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graphicEl>
                                              <a:dgm id="{3A2730C7-4573-4C4B-A989-783DE8A08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0805C74-6E77-4E7E-A808-329EA360A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graphicEl>
                                              <a:dgm id="{E0805C74-6E77-4E7E-A808-329EA360A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graphicEl>
                                              <a:dgm id="{E0805C74-6E77-4E7E-A808-329EA360AB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881908A-5EB3-4F54-8871-057DDD209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graphicEl>
                                              <a:dgm id="{1881908A-5EB3-4F54-8871-057DDD209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graphicEl>
                                              <a:dgm id="{1881908A-5EB3-4F54-8871-057DDD209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D68F4E-9B5F-416D-AF87-7D4833887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graphicEl>
                                              <a:dgm id="{30D68F4E-9B5F-416D-AF87-7D4833887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graphicEl>
                                              <a:dgm id="{30D68F4E-9B5F-416D-AF87-7D4833887C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1CC3211-02FC-4D57-83D5-6B19E9430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graphicEl>
                                              <a:dgm id="{A1CC3211-02FC-4D57-83D5-6B19E9430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graphicEl>
                                              <a:dgm id="{A1CC3211-02FC-4D57-83D5-6B19E94301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BE88-0BBA-E9A4-ECC9-3503BC45A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0B5A740-788E-1334-38FB-101CCA555ECB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03871E-1D50-B30E-78B8-AB4C11EEA8B5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CACA93E1-3706-E231-E620-70E0F627F5EA}"/>
              </a:ext>
            </a:extLst>
          </p:cNvPr>
          <p:cNvSpPr txBox="1"/>
          <p:nvPr/>
        </p:nvSpPr>
        <p:spPr>
          <a:xfrm>
            <a:off x="346417" y="55846"/>
            <a:ext cx="7328160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Analyse </a:t>
            </a:r>
            <a:r>
              <a:rPr lang="de-DE" altLang="de-DE" sz="4000" b="1" dirty="0" err="1">
                <a:latin typeface="+mj-lt"/>
              </a:rPr>
              <a:t>exploratoire</a:t>
            </a:r>
            <a:r>
              <a:rPr lang="de-DE" altLang="de-DE" sz="4000" b="1" dirty="0">
                <a:latin typeface="+mj-lt"/>
              </a:rPr>
              <a:t> des </a:t>
            </a:r>
            <a:r>
              <a:rPr lang="de-DE" altLang="de-DE" sz="4000" b="1" dirty="0" err="1">
                <a:latin typeface="+mj-lt"/>
              </a:rPr>
              <a:t>données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2FA91F5-4C3F-FC29-D907-5A03A9F4C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0198"/>
            <a:ext cx="8895481" cy="4681082"/>
          </a:xfrm>
          <a:prstGeom prst="rect">
            <a:avLst/>
          </a:prstGeom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3DA8C4D-AAED-F698-3883-B9812DE8C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735745"/>
              </p:ext>
            </p:extLst>
          </p:nvPr>
        </p:nvGraphicFramePr>
        <p:xfrm>
          <a:off x="8895481" y="2188776"/>
          <a:ext cx="3174600" cy="339566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58200">
                  <a:extLst>
                    <a:ext uri="{9D8B030D-6E8A-4147-A177-3AD203B41FA5}">
                      <a16:colId xmlns:a16="http://schemas.microsoft.com/office/drawing/2014/main" val="2672648584"/>
                    </a:ext>
                  </a:extLst>
                </a:gridCol>
                <a:gridCol w="1058200">
                  <a:extLst>
                    <a:ext uri="{9D8B030D-6E8A-4147-A177-3AD203B41FA5}">
                      <a16:colId xmlns:a16="http://schemas.microsoft.com/office/drawing/2014/main" val="1040975174"/>
                    </a:ext>
                  </a:extLst>
                </a:gridCol>
                <a:gridCol w="1058200">
                  <a:extLst>
                    <a:ext uri="{9D8B030D-6E8A-4147-A177-3AD203B41FA5}">
                      <a16:colId xmlns:a16="http://schemas.microsoft.com/office/drawing/2014/main" val="1164125653"/>
                    </a:ext>
                  </a:extLst>
                </a:gridCol>
              </a:tblGrid>
              <a:tr h="3549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 err="1">
                          <a:effectLst/>
                        </a:rPr>
                        <a:t>Statistic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 err="1">
                          <a:effectLst/>
                        </a:rPr>
                        <a:t>Width</a:t>
                      </a:r>
                      <a:r>
                        <a:rPr lang="fr-FR" sz="1800" u="none" strike="noStrike" dirty="0">
                          <a:effectLst/>
                        </a:rPr>
                        <a:t> (px)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 err="1">
                          <a:effectLst/>
                        </a:rPr>
                        <a:t>Height</a:t>
                      </a:r>
                      <a:r>
                        <a:rPr lang="fr-FR" sz="1800" u="none" strike="noStrike" dirty="0">
                          <a:effectLst/>
                        </a:rPr>
                        <a:t> (px)</a:t>
                      </a:r>
                      <a:endParaRPr lang="fr-F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1389345"/>
                  </a:ext>
                </a:extLst>
              </a:tr>
              <a:tr h="3549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Count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4049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4049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07911571"/>
                  </a:ext>
                </a:extLst>
              </a:tr>
              <a:tr h="3549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Mean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214.7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191.0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20989171"/>
                  </a:ext>
                </a:extLst>
              </a:tr>
              <a:tr h="3549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Std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98.8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88.5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23621124"/>
                  </a:ext>
                </a:extLst>
              </a:tr>
              <a:tr h="3549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Min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62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48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6196989"/>
                  </a:ext>
                </a:extLst>
              </a:tr>
              <a:tr h="3549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25%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138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123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927252"/>
                  </a:ext>
                </a:extLst>
              </a:tr>
              <a:tr h="3549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50%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188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166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27032856"/>
                  </a:ext>
                </a:extLst>
              </a:tr>
              <a:tr h="3549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75%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279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239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18725401"/>
                  </a:ext>
                </a:extLst>
              </a:tr>
              <a:tr h="354925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Max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>
                          <a:effectLst/>
                        </a:rPr>
                        <a:t>531</a:t>
                      </a:r>
                      <a:endParaRPr lang="fr-FR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553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3428945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8097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2351-1C61-28AB-DFFE-CC5C42794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602FF0A-3E59-5173-1A4B-C56DB0D9B8AE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B38C32-AD6E-1820-E23B-8B8D52578144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016945ED-76D5-45DF-385B-9603AA0759BD}"/>
              </a:ext>
            </a:extLst>
          </p:cNvPr>
          <p:cNvSpPr txBox="1"/>
          <p:nvPr/>
        </p:nvSpPr>
        <p:spPr>
          <a:xfrm>
            <a:off x="346417" y="55846"/>
            <a:ext cx="7328160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Analyse </a:t>
            </a:r>
            <a:r>
              <a:rPr lang="de-DE" altLang="de-DE" sz="4000" b="1" dirty="0" err="1">
                <a:latin typeface="+mj-lt"/>
              </a:rPr>
              <a:t>exploratoire</a:t>
            </a:r>
            <a:r>
              <a:rPr lang="de-DE" altLang="de-DE" sz="4000" b="1" dirty="0">
                <a:latin typeface="+mj-lt"/>
              </a:rPr>
              <a:t> des </a:t>
            </a:r>
            <a:r>
              <a:rPr lang="de-DE" altLang="de-DE" sz="4000" b="1" dirty="0" err="1">
                <a:latin typeface="+mj-lt"/>
              </a:rPr>
              <a:t>données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F5C8BFF-BAB9-6C1E-6EEA-7FB7AF240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0"/>
            <a:ext cx="12192000" cy="4953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F4A329B-EBBA-77AC-E836-DE5CEEAD4CD5}"/>
              </a:ext>
            </a:extLst>
          </p:cNvPr>
          <p:cNvSpPr txBox="1"/>
          <p:nvPr/>
        </p:nvSpPr>
        <p:spPr>
          <a:xfrm>
            <a:off x="948690" y="1258669"/>
            <a:ext cx="10782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Le graphique du ratio largeur/hauteur permet d’analyser les proportions des images du jeu de données.</a:t>
            </a:r>
            <a:br>
              <a:rPr lang="fr-FR" dirty="0"/>
            </a:br>
            <a:r>
              <a:rPr lang="fr-FR" dirty="0"/>
              <a:t>Il met en évidence les variations de forme qui pourraient influencer le prétraitement et la modélisation.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526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435B-93D8-2D77-E7CD-BD51813AB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6FC910-48D6-1225-7183-CA17EF86493D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DD3993-F217-835A-ABD3-7B002D2115A2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716713F4-434C-B978-A412-789387BB3E7E}"/>
              </a:ext>
            </a:extLst>
          </p:cNvPr>
          <p:cNvSpPr txBox="1"/>
          <p:nvPr/>
        </p:nvSpPr>
        <p:spPr>
          <a:xfrm>
            <a:off x="346417" y="55846"/>
            <a:ext cx="7328160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Analyse </a:t>
            </a:r>
            <a:r>
              <a:rPr lang="de-DE" altLang="de-DE" sz="4000" b="1" dirty="0" err="1">
                <a:latin typeface="+mj-lt"/>
              </a:rPr>
              <a:t>exploratoire</a:t>
            </a:r>
            <a:r>
              <a:rPr lang="de-DE" altLang="de-DE" sz="4000" b="1" dirty="0">
                <a:latin typeface="+mj-lt"/>
              </a:rPr>
              <a:t> des </a:t>
            </a:r>
            <a:r>
              <a:rPr lang="de-DE" altLang="de-DE" sz="4000" b="1" dirty="0" err="1">
                <a:latin typeface="+mj-lt"/>
              </a:rPr>
              <a:t>données</a:t>
            </a:r>
            <a:endParaRPr lang="de-DE" altLang="de-DE" sz="4000" b="1" dirty="0">
              <a:latin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B3C31EB-E919-6982-5F46-2FE7659E2BAB}"/>
              </a:ext>
            </a:extLst>
          </p:cNvPr>
          <p:cNvSpPr txBox="1"/>
          <p:nvPr/>
        </p:nvSpPr>
        <p:spPr>
          <a:xfrm>
            <a:off x="948690" y="1258669"/>
            <a:ext cx="107822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/>
              <a:t>Les </a:t>
            </a:r>
            <a:r>
              <a:rPr lang="fr-FR" dirty="0" err="1"/>
              <a:t>boxplots</a:t>
            </a:r>
            <a:r>
              <a:rPr lang="fr-FR" dirty="0"/>
              <a:t> de largeur, hauteur et ratio illustrent la distribution et la variabilité des dimensions des images.</a:t>
            </a:r>
            <a:br>
              <a:rPr lang="fr-FR" dirty="0"/>
            </a:br>
            <a:r>
              <a:rPr lang="fr-FR" dirty="0"/>
              <a:t>Ils permettent de détecter des valeurs extrêmes et d’orienter les choix de prétraitement.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60FBCCC-137C-5F34-3B76-F76C1C4FF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86000"/>
            <a:ext cx="12192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16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7A28C-5B0C-E5B0-8CBE-8FB37CBFD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0603A67-A60F-73F5-FE53-F2D164E28EE0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E508CA-4068-1E4D-2997-60DFEBA704DD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813A8A4E-CC45-E73C-1613-59B5E8E775A5}"/>
              </a:ext>
            </a:extLst>
          </p:cNvPr>
          <p:cNvSpPr txBox="1"/>
          <p:nvPr/>
        </p:nvSpPr>
        <p:spPr>
          <a:xfrm>
            <a:off x="346417" y="55846"/>
            <a:ext cx="7328160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Analyse </a:t>
            </a:r>
            <a:r>
              <a:rPr lang="de-DE" altLang="de-DE" sz="4000" b="1" dirty="0" err="1">
                <a:latin typeface="+mj-lt"/>
              </a:rPr>
              <a:t>exploratoire</a:t>
            </a:r>
            <a:r>
              <a:rPr lang="de-DE" altLang="de-DE" sz="4000" b="1" dirty="0">
                <a:latin typeface="+mj-lt"/>
              </a:rPr>
              <a:t> des </a:t>
            </a:r>
            <a:r>
              <a:rPr lang="de-DE" altLang="de-DE" sz="4000" b="1" dirty="0" err="1">
                <a:latin typeface="+mj-lt"/>
              </a:rPr>
              <a:t>données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2D204FC-5130-451C-2B6D-A0F1C68FE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1" y="2108699"/>
            <a:ext cx="6153150" cy="44767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1627480-2930-D7DC-6596-AD2428734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95193"/>
            <a:ext cx="6096000" cy="4412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3497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DD9D-E09D-E426-E462-133CB5FDB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912AB11-E6B7-28E6-8198-E2B58EDD59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31C5FD5-CDFD-C5DE-5856-D499779FE214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8671B6-A8C3-D3C8-3CC9-D6489202D83D}"/>
              </a:ext>
            </a:extLst>
          </p:cNvPr>
          <p:cNvSpPr/>
          <p:nvPr/>
        </p:nvSpPr>
        <p:spPr>
          <a:xfrm>
            <a:off x="5500914" y="1629624"/>
            <a:ext cx="6691086" cy="35987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616D4-9378-55EA-B2D9-FE655931C14B}"/>
              </a:ext>
            </a:extLst>
          </p:cNvPr>
          <p:cNvSpPr txBox="1"/>
          <p:nvPr/>
        </p:nvSpPr>
        <p:spPr>
          <a:xfrm>
            <a:off x="5635355" y="3228446"/>
            <a:ext cx="3213893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ctr"/>
            <a:r>
              <a:rPr lang="de-DE" altLang="de-DE" sz="4000" b="1" dirty="0">
                <a:latin typeface="+mj-lt"/>
              </a:rPr>
              <a:t>Pré-</a:t>
            </a:r>
            <a:r>
              <a:rPr lang="de-DE" altLang="de-DE" sz="4000" b="1" dirty="0" err="1">
                <a:latin typeface="+mj-lt"/>
              </a:rPr>
              <a:t>traitement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11" name="Image 10" descr="Une image contenant texte, capture d’écran, Police, Graphique&#10;&#10;Le contenu généré par l’IA peut être incorrect.">
            <a:extLst>
              <a:ext uri="{FF2B5EF4-FFF2-40B4-BE49-F238E27FC236}">
                <a16:creationId xmlns:a16="http://schemas.microsoft.com/office/drawing/2014/main" id="{4729ECEC-B25A-AC18-E719-2962B63D06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3273" t="26189" r="18940" b="19483"/>
          <a:stretch>
            <a:fillRect/>
          </a:stretch>
        </p:blipFill>
        <p:spPr>
          <a:xfrm>
            <a:off x="2266902" y="2701921"/>
            <a:ext cx="2577303" cy="1658922"/>
          </a:xfrm>
          <a:custGeom>
            <a:avLst/>
            <a:gdLst/>
            <a:ahLst/>
            <a:cxnLst/>
            <a:rect l="l" t="t" r="r" b="b"/>
            <a:pathLst>
              <a:path w="2577303" h="1658922">
                <a:moveTo>
                  <a:pt x="2043638" y="435066"/>
                </a:moveTo>
                <a:lnTo>
                  <a:pt x="1598711" y="1071028"/>
                </a:lnTo>
                <a:lnTo>
                  <a:pt x="2043638" y="1071028"/>
                </a:lnTo>
                <a:close/>
                <a:moveTo>
                  <a:pt x="581732" y="285936"/>
                </a:moveTo>
                <a:cubicBezTo>
                  <a:pt x="537362" y="285936"/>
                  <a:pt x="499977" y="299904"/>
                  <a:pt x="469576" y="327840"/>
                </a:cubicBezTo>
                <a:cubicBezTo>
                  <a:pt x="439175" y="355777"/>
                  <a:pt x="414730" y="394805"/>
                  <a:pt x="396243" y="444926"/>
                </a:cubicBezTo>
                <a:cubicBezTo>
                  <a:pt x="377756" y="495047"/>
                  <a:pt x="364609" y="552974"/>
                  <a:pt x="356804" y="618706"/>
                </a:cubicBezTo>
                <a:cubicBezTo>
                  <a:pt x="348998" y="684439"/>
                  <a:pt x="345095" y="755101"/>
                  <a:pt x="345095" y="830693"/>
                </a:cubicBezTo>
                <a:cubicBezTo>
                  <a:pt x="345095" y="905464"/>
                  <a:pt x="348998" y="975716"/>
                  <a:pt x="356804" y="1041448"/>
                </a:cubicBezTo>
                <a:cubicBezTo>
                  <a:pt x="364609" y="1107180"/>
                  <a:pt x="377756" y="1164902"/>
                  <a:pt x="396243" y="1214612"/>
                </a:cubicBezTo>
                <a:cubicBezTo>
                  <a:pt x="414730" y="1264322"/>
                  <a:pt x="439175" y="1303145"/>
                  <a:pt x="469576" y="1331081"/>
                </a:cubicBezTo>
                <a:cubicBezTo>
                  <a:pt x="499977" y="1359018"/>
                  <a:pt x="537773" y="1372986"/>
                  <a:pt x="582964" y="1372986"/>
                </a:cubicBezTo>
                <a:cubicBezTo>
                  <a:pt x="628155" y="1372986"/>
                  <a:pt x="666157" y="1359018"/>
                  <a:pt x="696969" y="1331081"/>
                </a:cubicBezTo>
                <a:cubicBezTo>
                  <a:pt x="727781" y="1303145"/>
                  <a:pt x="752431" y="1264322"/>
                  <a:pt x="770918" y="1214612"/>
                </a:cubicBezTo>
                <a:cubicBezTo>
                  <a:pt x="789405" y="1164902"/>
                  <a:pt x="802757" y="1107180"/>
                  <a:pt x="810974" y="1041448"/>
                </a:cubicBezTo>
                <a:cubicBezTo>
                  <a:pt x="819190" y="975716"/>
                  <a:pt x="823298" y="905464"/>
                  <a:pt x="823298" y="830693"/>
                </a:cubicBezTo>
                <a:cubicBezTo>
                  <a:pt x="823298" y="755923"/>
                  <a:pt x="819396" y="685466"/>
                  <a:pt x="811590" y="619323"/>
                </a:cubicBezTo>
                <a:cubicBezTo>
                  <a:pt x="803784" y="553179"/>
                  <a:pt x="790432" y="495047"/>
                  <a:pt x="771534" y="444926"/>
                </a:cubicBezTo>
                <a:cubicBezTo>
                  <a:pt x="752636" y="394805"/>
                  <a:pt x="727781" y="355777"/>
                  <a:pt x="696969" y="327840"/>
                </a:cubicBezTo>
                <a:cubicBezTo>
                  <a:pt x="666157" y="299904"/>
                  <a:pt x="627744" y="285936"/>
                  <a:pt x="581732" y="285936"/>
                </a:cubicBezTo>
                <a:close/>
                <a:moveTo>
                  <a:pt x="2037475" y="18487"/>
                </a:moveTo>
                <a:lnTo>
                  <a:pt x="2361618" y="18487"/>
                </a:lnTo>
                <a:lnTo>
                  <a:pt x="2361618" y="1071028"/>
                </a:lnTo>
                <a:lnTo>
                  <a:pt x="2577303" y="1071028"/>
                </a:lnTo>
                <a:lnTo>
                  <a:pt x="2577303" y="1339709"/>
                </a:lnTo>
                <a:lnTo>
                  <a:pt x="2361618" y="1339709"/>
                </a:lnTo>
                <a:lnTo>
                  <a:pt x="2361618" y="1636737"/>
                </a:lnTo>
                <a:lnTo>
                  <a:pt x="2036243" y="1636737"/>
                </a:lnTo>
                <a:lnTo>
                  <a:pt x="2036243" y="1339709"/>
                </a:lnTo>
                <a:lnTo>
                  <a:pt x="1301683" y="1339709"/>
                </a:lnTo>
                <a:lnTo>
                  <a:pt x="1301683" y="1062400"/>
                </a:lnTo>
                <a:close/>
                <a:moveTo>
                  <a:pt x="582964" y="0"/>
                </a:moveTo>
                <a:cubicBezTo>
                  <a:pt x="679098" y="0"/>
                  <a:pt x="763728" y="18076"/>
                  <a:pt x="836856" y="54229"/>
                </a:cubicBezTo>
                <a:cubicBezTo>
                  <a:pt x="909983" y="90382"/>
                  <a:pt x="971402" y="143995"/>
                  <a:pt x="1021112" y="215068"/>
                </a:cubicBezTo>
                <a:cubicBezTo>
                  <a:pt x="1070822" y="286141"/>
                  <a:pt x="1108002" y="373237"/>
                  <a:pt x="1132652" y="476355"/>
                </a:cubicBezTo>
                <a:cubicBezTo>
                  <a:pt x="1157301" y="579472"/>
                  <a:pt x="1169626" y="697585"/>
                  <a:pt x="1169626" y="830693"/>
                </a:cubicBezTo>
                <a:cubicBezTo>
                  <a:pt x="1169626" y="964623"/>
                  <a:pt x="1157301" y="1082941"/>
                  <a:pt x="1132652" y="1185648"/>
                </a:cubicBezTo>
                <a:cubicBezTo>
                  <a:pt x="1108002" y="1288355"/>
                  <a:pt x="1071027" y="1374835"/>
                  <a:pt x="1021728" y="1445086"/>
                </a:cubicBezTo>
                <a:cubicBezTo>
                  <a:pt x="972429" y="1515338"/>
                  <a:pt x="911010" y="1568540"/>
                  <a:pt x="837472" y="1604693"/>
                </a:cubicBezTo>
                <a:cubicBezTo>
                  <a:pt x="763934" y="1640845"/>
                  <a:pt x="679098" y="1658922"/>
                  <a:pt x="582964" y="1658922"/>
                </a:cubicBezTo>
                <a:cubicBezTo>
                  <a:pt x="486831" y="1658922"/>
                  <a:pt x="402405" y="1640845"/>
                  <a:pt x="329689" y="1604693"/>
                </a:cubicBezTo>
                <a:cubicBezTo>
                  <a:pt x="256972" y="1568540"/>
                  <a:pt x="195965" y="1515338"/>
                  <a:pt x="146665" y="1445086"/>
                </a:cubicBezTo>
                <a:cubicBezTo>
                  <a:pt x="97366" y="1374835"/>
                  <a:pt x="60597" y="1288355"/>
                  <a:pt x="36358" y="1185648"/>
                </a:cubicBezTo>
                <a:cubicBezTo>
                  <a:pt x="12119" y="1082941"/>
                  <a:pt x="0" y="965034"/>
                  <a:pt x="0" y="831926"/>
                </a:cubicBezTo>
                <a:cubicBezTo>
                  <a:pt x="0" y="697996"/>
                  <a:pt x="12119" y="579472"/>
                  <a:pt x="36358" y="476355"/>
                </a:cubicBezTo>
                <a:cubicBezTo>
                  <a:pt x="60597" y="373237"/>
                  <a:pt x="97366" y="286141"/>
                  <a:pt x="146665" y="215068"/>
                </a:cubicBezTo>
                <a:cubicBezTo>
                  <a:pt x="195965" y="143995"/>
                  <a:pt x="256972" y="90382"/>
                  <a:pt x="329689" y="54229"/>
                </a:cubicBezTo>
                <a:cubicBezTo>
                  <a:pt x="402405" y="18076"/>
                  <a:pt x="486831" y="0"/>
                  <a:pt x="582964" y="0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759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C08F2-927D-32F8-1992-B9C838A4E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AEF490-61D9-2762-BB40-7EA4431B51FA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2F0DF2-B6D6-7594-D364-3BCA7C669355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0E263A6F-E2B7-F9D4-50EA-B006DE688CA3}"/>
              </a:ext>
            </a:extLst>
          </p:cNvPr>
          <p:cNvSpPr txBox="1"/>
          <p:nvPr/>
        </p:nvSpPr>
        <p:spPr>
          <a:xfrm>
            <a:off x="346417" y="55846"/>
            <a:ext cx="3213893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>
                <a:latin typeface="+mj-lt"/>
              </a:rPr>
              <a:t>Pré-</a:t>
            </a:r>
            <a:r>
              <a:rPr lang="de-DE" altLang="de-DE" sz="4000" b="1" dirty="0" err="1">
                <a:latin typeface="+mj-lt"/>
              </a:rPr>
              <a:t>traitement</a:t>
            </a:r>
            <a:endParaRPr lang="de-DE" altLang="de-DE" sz="4000" b="1" dirty="0">
              <a:latin typeface="+mj-lt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B4D977-5BDE-5CBB-BF21-4581C7D02C68}"/>
              </a:ext>
            </a:extLst>
          </p:cNvPr>
          <p:cNvSpPr txBox="1"/>
          <p:nvPr/>
        </p:nvSpPr>
        <p:spPr>
          <a:xfrm>
            <a:off x="-5" y="1313790"/>
            <a:ext cx="8612782" cy="5038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b="1" dirty="0">
                <a:solidFill>
                  <a:srgbClr val="0A5F74"/>
                </a:solidFill>
              </a:rPr>
              <a:t>Lecture des images</a:t>
            </a:r>
            <a:r>
              <a:rPr lang="fr-FR" dirty="0">
                <a:solidFill>
                  <a:srgbClr val="0A5F74"/>
                </a:solidFill>
              </a:rPr>
              <a:t> </a:t>
            </a:r>
            <a:r>
              <a:rPr lang="fr-FR" dirty="0"/>
              <a:t>: les images sont lues à partir des chemins fournis ; si une image est introuvable, un placeholder est généré.</a:t>
            </a:r>
          </a:p>
          <a:p>
            <a:pPr algn="just">
              <a:lnSpc>
                <a:spcPct val="150000"/>
              </a:lnSpc>
            </a:pPr>
            <a:r>
              <a:rPr lang="fr-FR" b="1" dirty="0">
                <a:solidFill>
                  <a:srgbClr val="0A5F74"/>
                </a:solidFill>
              </a:rPr>
              <a:t>Redimensionnement et padding </a:t>
            </a:r>
            <a:r>
              <a:rPr lang="fr-FR" dirty="0"/>
              <a:t>: les images sont redimensionnées tout en respectant leurs proportions, puis centrées avec un fond noir (ou blanc si modifié).</a:t>
            </a:r>
          </a:p>
          <a:p>
            <a:pPr algn="just">
              <a:lnSpc>
                <a:spcPct val="150000"/>
              </a:lnSpc>
            </a:pPr>
            <a:r>
              <a:rPr lang="fr-FR" b="1" dirty="0">
                <a:solidFill>
                  <a:srgbClr val="0A5F74"/>
                </a:solidFill>
              </a:rPr>
              <a:t>Amélioration de la qualité </a:t>
            </a:r>
            <a:r>
              <a:rPr lang="fr-FR" dirty="0"/>
              <a:t>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Les images floues sont renforcées par un filtre de netteté.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Les images trop sombres sont éclaircies via la méthode CLAHE (amélioration locale du contraste).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 </a:t>
            </a:r>
            <a:r>
              <a:rPr lang="fr-FR" b="1" dirty="0">
                <a:solidFill>
                  <a:srgbClr val="0A5F74"/>
                </a:solidFill>
              </a:rPr>
              <a:t>Augmentation des données </a:t>
            </a:r>
            <a:r>
              <a:rPr lang="fr-FR" dirty="0"/>
              <a:t>: des transformations aléatoires sont appliquées (flip horizontal et rotation légère) pour enrichir l’apprentissage.</a:t>
            </a:r>
          </a:p>
          <a:p>
            <a:pPr algn="just">
              <a:lnSpc>
                <a:spcPct val="150000"/>
              </a:lnSpc>
            </a:pPr>
            <a:r>
              <a:rPr lang="fr-FR" dirty="0"/>
              <a:t> </a:t>
            </a:r>
            <a:r>
              <a:rPr lang="fr-FR" b="1" dirty="0">
                <a:solidFill>
                  <a:srgbClr val="0A5F74"/>
                </a:solidFill>
              </a:rPr>
              <a:t>Normalisation</a:t>
            </a:r>
            <a:r>
              <a:rPr lang="fr-FR" dirty="0"/>
              <a:t> : les valeurs des pixels sont ramenées à une échelle [0, 1] pour optimiser l'entraînement des modèles.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EFA6F10-03A3-FEBE-FF93-EA092B4EA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1" y="1661160"/>
            <a:ext cx="3429000" cy="38478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80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AB53A-CA40-B66F-0D29-06394F7C3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FB6DFCB-A53A-D43C-60DE-C70344E0E18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4BA836D-20AE-7473-53E3-3592AEAF25B8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EC7DA5-ED17-3AEC-FC6D-B7D097116BD7}"/>
              </a:ext>
            </a:extLst>
          </p:cNvPr>
          <p:cNvSpPr/>
          <p:nvPr/>
        </p:nvSpPr>
        <p:spPr>
          <a:xfrm>
            <a:off x="5500914" y="1629624"/>
            <a:ext cx="6691086" cy="35987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5890D6D4-5F2D-521D-B3DF-E3D4E6EABC7D}"/>
              </a:ext>
            </a:extLst>
          </p:cNvPr>
          <p:cNvSpPr txBox="1"/>
          <p:nvPr/>
        </p:nvSpPr>
        <p:spPr>
          <a:xfrm>
            <a:off x="5825280" y="3228446"/>
            <a:ext cx="2834046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ctr"/>
            <a:r>
              <a:rPr lang="de-DE" altLang="de-DE" sz="4000" b="1" dirty="0" err="1">
                <a:latin typeface="+mj-lt"/>
              </a:rPr>
              <a:t>Modélisation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14" name="Image 13" descr="Une image contenant texte, habits, personne, Visage humain&#10;&#10;Le contenu généré par l’IA peut être incorrect.">
            <a:extLst>
              <a:ext uri="{FF2B5EF4-FFF2-40B4-BE49-F238E27FC236}">
                <a16:creationId xmlns:a16="http://schemas.microsoft.com/office/drawing/2014/main" id="{551C16F1-8D5F-BFCF-940E-31823602B1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23117" t="24896" r="23311" b="22433"/>
          <a:stretch>
            <a:fillRect/>
          </a:stretch>
        </p:blipFill>
        <p:spPr>
          <a:xfrm>
            <a:off x="2297385" y="2631211"/>
            <a:ext cx="2530469" cy="1658922"/>
          </a:xfrm>
          <a:custGeom>
            <a:avLst/>
            <a:gdLst/>
            <a:ahLst/>
            <a:cxnLst/>
            <a:rect l="l" t="t" r="r" b="b"/>
            <a:pathLst>
              <a:path w="2530469" h="1658922">
                <a:moveTo>
                  <a:pt x="581732" y="285936"/>
                </a:moveTo>
                <a:cubicBezTo>
                  <a:pt x="537362" y="285936"/>
                  <a:pt x="499977" y="299904"/>
                  <a:pt x="469576" y="327840"/>
                </a:cubicBezTo>
                <a:cubicBezTo>
                  <a:pt x="439175" y="355777"/>
                  <a:pt x="414730" y="394805"/>
                  <a:pt x="396243" y="444926"/>
                </a:cubicBezTo>
                <a:cubicBezTo>
                  <a:pt x="377756" y="495047"/>
                  <a:pt x="364609" y="552974"/>
                  <a:pt x="356804" y="618706"/>
                </a:cubicBezTo>
                <a:cubicBezTo>
                  <a:pt x="348998" y="684439"/>
                  <a:pt x="345095" y="755101"/>
                  <a:pt x="345095" y="830693"/>
                </a:cubicBezTo>
                <a:cubicBezTo>
                  <a:pt x="345095" y="905464"/>
                  <a:pt x="348998" y="975716"/>
                  <a:pt x="356804" y="1041448"/>
                </a:cubicBezTo>
                <a:cubicBezTo>
                  <a:pt x="364609" y="1107180"/>
                  <a:pt x="377756" y="1164902"/>
                  <a:pt x="396243" y="1214612"/>
                </a:cubicBezTo>
                <a:cubicBezTo>
                  <a:pt x="414730" y="1264322"/>
                  <a:pt x="439175" y="1303145"/>
                  <a:pt x="469576" y="1331081"/>
                </a:cubicBezTo>
                <a:cubicBezTo>
                  <a:pt x="499977" y="1359018"/>
                  <a:pt x="537773" y="1372986"/>
                  <a:pt x="582964" y="1372986"/>
                </a:cubicBezTo>
                <a:cubicBezTo>
                  <a:pt x="628155" y="1372986"/>
                  <a:pt x="666157" y="1359018"/>
                  <a:pt x="696969" y="1331081"/>
                </a:cubicBezTo>
                <a:cubicBezTo>
                  <a:pt x="727781" y="1303145"/>
                  <a:pt x="752431" y="1264322"/>
                  <a:pt x="770918" y="1214612"/>
                </a:cubicBezTo>
                <a:cubicBezTo>
                  <a:pt x="789405" y="1164902"/>
                  <a:pt x="802757" y="1107180"/>
                  <a:pt x="810974" y="1041448"/>
                </a:cubicBezTo>
                <a:cubicBezTo>
                  <a:pt x="819190" y="975716"/>
                  <a:pt x="823298" y="905464"/>
                  <a:pt x="823298" y="830693"/>
                </a:cubicBezTo>
                <a:cubicBezTo>
                  <a:pt x="823298" y="755923"/>
                  <a:pt x="819396" y="685466"/>
                  <a:pt x="811590" y="619323"/>
                </a:cubicBezTo>
                <a:cubicBezTo>
                  <a:pt x="803784" y="553179"/>
                  <a:pt x="790432" y="495047"/>
                  <a:pt x="771534" y="444926"/>
                </a:cubicBezTo>
                <a:cubicBezTo>
                  <a:pt x="752636" y="394805"/>
                  <a:pt x="727781" y="355777"/>
                  <a:pt x="696969" y="327840"/>
                </a:cubicBezTo>
                <a:cubicBezTo>
                  <a:pt x="666157" y="299904"/>
                  <a:pt x="627744" y="285936"/>
                  <a:pt x="581732" y="285936"/>
                </a:cubicBezTo>
                <a:close/>
                <a:moveTo>
                  <a:pt x="1484091" y="22185"/>
                </a:moveTo>
                <a:lnTo>
                  <a:pt x="2423243" y="22185"/>
                </a:lnTo>
                <a:lnTo>
                  <a:pt x="2423243" y="300726"/>
                </a:lnTo>
                <a:lnTo>
                  <a:pt x="1749074" y="300726"/>
                </a:lnTo>
                <a:lnTo>
                  <a:pt x="1720727" y="666773"/>
                </a:lnTo>
                <a:cubicBezTo>
                  <a:pt x="1748664" y="638837"/>
                  <a:pt x="1788719" y="614803"/>
                  <a:pt x="1840894" y="594673"/>
                </a:cubicBezTo>
                <a:cubicBezTo>
                  <a:pt x="1893069" y="574542"/>
                  <a:pt x="1954899" y="564477"/>
                  <a:pt x="2026383" y="564477"/>
                </a:cubicBezTo>
                <a:cubicBezTo>
                  <a:pt x="2117587" y="564477"/>
                  <a:pt x="2201190" y="582143"/>
                  <a:pt x="2277193" y="617474"/>
                </a:cubicBezTo>
                <a:cubicBezTo>
                  <a:pt x="2353197" y="652805"/>
                  <a:pt x="2414410" y="709088"/>
                  <a:pt x="2460833" y="786324"/>
                </a:cubicBezTo>
                <a:cubicBezTo>
                  <a:pt x="2507257" y="863560"/>
                  <a:pt x="2530469" y="965445"/>
                  <a:pt x="2530469" y="1091980"/>
                </a:cubicBezTo>
                <a:cubicBezTo>
                  <a:pt x="2530469" y="1224266"/>
                  <a:pt x="2504587" y="1332109"/>
                  <a:pt x="2452822" y="1415506"/>
                </a:cubicBezTo>
                <a:cubicBezTo>
                  <a:pt x="2401058" y="1498904"/>
                  <a:pt x="2331217" y="1560323"/>
                  <a:pt x="2243300" y="1599763"/>
                </a:cubicBezTo>
                <a:cubicBezTo>
                  <a:pt x="2155383" y="1639202"/>
                  <a:pt x="2056373" y="1658922"/>
                  <a:pt x="1946272" y="1658922"/>
                </a:cubicBezTo>
                <a:cubicBezTo>
                  <a:pt x="1836170" y="1658922"/>
                  <a:pt x="1736339" y="1640845"/>
                  <a:pt x="1646778" y="1604693"/>
                </a:cubicBezTo>
                <a:cubicBezTo>
                  <a:pt x="1557218" y="1568540"/>
                  <a:pt x="1485939" y="1513283"/>
                  <a:pt x="1432943" y="1438924"/>
                </a:cubicBezTo>
                <a:cubicBezTo>
                  <a:pt x="1379946" y="1364564"/>
                  <a:pt x="1353447" y="1271101"/>
                  <a:pt x="1353447" y="1158534"/>
                </a:cubicBezTo>
                <a:lnTo>
                  <a:pt x="1680055" y="1158534"/>
                </a:lnTo>
                <a:cubicBezTo>
                  <a:pt x="1680055" y="1232483"/>
                  <a:pt x="1705116" y="1289793"/>
                  <a:pt x="1755237" y="1330465"/>
                </a:cubicBezTo>
                <a:cubicBezTo>
                  <a:pt x="1805358" y="1371137"/>
                  <a:pt x="1869036" y="1391473"/>
                  <a:pt x="1946272" y="1391473"/>
                </a:cubicBezTo>
                <a:cubicBezTo>
                  <a:pt x="2021864" y="1391473"/>
                  <a:pt x="2082666" y="1367645"/>
                  <a:pt x="2128679" y="1319989"/>
                </a:cubicBezTo>
                <a:cubicBezTo>
                  <a:pt x="2174692" y="1272333"/>
                  <a:pt x="2197698" y="1196330"/>
                  <a:pt x="2197698" y="1091980"/>
                </a:cubicBezTo>
                <a:cubicBezTo>
                  <a:pt x="2197698" y="996668"/>
                  <a:pt x="2174075" y="927854"/>
                  <a:pt x="2126830" y="885539"/>
                </a:cubicBezTo>
                <a:cubicBezTo>
                  <a:pt x="2079585" y="843224"/>
                  <a:pt x="2019399" y="822066"/>
                  <a:pt x="1946272" y="822066"/>
                </a:cubicBezTo>
                <a:cubicBezTo>
                  <a:pt x="1884648" y="822066"/>
                  <a:pt x="1835143" y="831310"/>
                  <a:pt x="1797757" y="849797"/>
                </a:cubicBezTo>
                <a:cubicBezTo>
                  <a:pt x="1760372" y="868284"/>
                  <a:pt x="1730176" y="891085"/>
                  <a:pt x="1707170" y="918200"/>
                </a:cubicBezTo>
                <a:lnTo>
                  <a:pt x="1413839" y="918200"/>
                </a:lnTo>
                <a:close/>
                <a:moveTo>
                  <a:pt x="582964" y="0"/>
                </a:moveTo>
                <a:cubicBezTo>
                  <a:pt x="679098" y="0"/>
                  <a:pt x="763728" y="18076"/>
                  <a:pt x="836856" y="54229"/>
                </a:cubicBezTo>
                <a:cubicBezTo>
                  <a:pt x="909983" y="90382"/>
                  <a:pt x="971402" y="143995"/>
                  <a:pt x="1021112" y="215068"/>
                </a:cubicBezTo>
                <a:cubicBezTo>
                  <a:pt x="1070822" y="286141"/>
                  <a:pt x="1108002" y="373237"/>
                  <a:pt x="1132652" y="476355"/>
                </a:cubicBezTo>
                <a:cubicBezTo>
                  <a:pt x="1157301" y="579472"/>
                  <a:pt x="1169626" y="697585"/>
                  <a:pt x="1169626" y="830693"/>
                </a:cubicBezTo>
                <a:cubicBezTo>
                  <a:pt x="1169626" y="964623"/>
                  <a:pt x="1157301" y="1082941"/>
                  <a:pt x="1132652" y="1185648"/>
                </a:cubicBezTo>
                <a:cubicBezTo>
                  <a:pt x="1108002" y="1288355"/>
                  <a:pt x="1071027" y="1374835"/>
                  <a:pt x="1021728" y="1445086"/>
                </a:cubicBezTo>
                <a:cubicBezTo>
                  <a:pt x="972429" y="1515338"/>
                  <a:pt x="911010" y="1568540"/>
                  <a:pt x="837472" y="1604693"/>
                </a:cubicBezTo>
                <a:cubicBezTo>
                  <a:pt x="763934" y="1640845"/>
                  <a:pt x="679098" y="1658922"/>
                  <a:pt x="582964" y="1658922"/>
                </a:cubicBezTo>
                <a:cubicBezTo>
                  <a:pt x="486831" y="1658922"/>
                  <a:pt x="402405" y="1640845"/>
                  <a:pt x="329689" y="1604693"/>
                </a:cubicBezTo>
                <a:cubicBezTo>
                  <a:pt x="256972" y="1568540"/>
                  <a:pt x="195965" y="1515338"/>
                  <a:pt x="146665" y="1445086"/>
                </a:cubicBezTo>
                <a:cubicBezTo>
                  <a:pt x="97366" y="1374835"/>
                  <a:pt x="60597" y="1288355"/>
                  <a:pt x="36358" y="1185648"/>
                </a:cubicBezTo>
                <a:cubicBezTo>
                  <a:pt x="12119" y="1082941"/>
                  <a:pt x="0" y="965034"/>
                  <a:pt x="0" y="831926"/>
                </a:cubicBezTo>
                <a:cubicBezTo>
                  <a:pt x="0" y="697996"/>
                  <a:pt x="12119" y="579472"/>
                  <a:pt x="36358" y="476355"/>
                </a:cubicBezTo>
                <a:cubicBezTo>
                  <a:pt x="60597" y="373237"/>
                  <a:pt x="97366" y="286141"/>
                  <a:pt x="146665" y="215068"/>
                </a:cubicBezTo>
                <a:cubicBezTo>
                  <a:pt x="195965" y="143995"/>
                  <a:pt x="256972" y="90382"/>
                  <a:pt x="329689" y="54229"/>
                </a:cubicBezTo>
                <a:cubicBezTo>
                  <a:pt x="402405" y="18076"/>
                  <a:pt x="486831" y="0"/>
                  <a:pt x="582964" y="0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49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éo 6" title="Roues dentées qui tournent à l’intérieur du contour principal">
            <a:hlinkClick r:id="" action="ppaction://media"/>
            <a:extLst>
              <a:ext uri="{FF2B5EF4-FFF2-40B4-BE49-F238E27FC236}">
                <a16:creationId xmlns:a16="http://schemas.microsoft.com/office/drawing/2014/main" id="{3B30D542-F46A-A576-4437-6084B529B6D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54103" y="797590"/>
            <a:ext cx="9637897" cy="5421317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852804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4" imgH="344" progId="TCLayout.ActiveDocument.1">
                  <p:embed/>
                </p:oleObj>
              </mc:Choice>
              <mc:Fallback>
                <p:oleObj name="think-cell Slide" r:id="rId8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9A73559-491A-4614-A844-496762024E0B}"/>
              </a:ext>
            </a:extLst>
          </p:cNvPr>
          <p:cNvSpPr txBox="1"/>
          <p:nvPr/>
        </p:nvSpPr>
        <p:spPr>
          <a:xfrm>
            <a:off x="948794" y="1436683"/>
            <a:ext cx="6366405" cy="433253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/>
              <a:t>CNN classique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/>
              <a:t>MobileNetV2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/>
              <a:t>ResNet50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/>
              <a:t>EfficientNetB0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/>
              <a:t>VGG16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FR" sz="2400" dirty="0" err="1"/>
              <a:t>DenseNet</a:t>
            </a:r>
            <a:endParaRPr lang="de-DE" altLang="de-DE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6714D9-BE40-07B9-EDA1-2EDED848829D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CC3961-99B4-FF83-05FC-6782F27C91C6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D23A780-7B62-2F1E-91A1-D6DF0BDF0229}"/>
              </a:ext>
            </a:extLst>
          </p:cNvPr>
          <p:cNvSpPr txBox="1"/>
          <p:nvPr/>
        </p:nvSpPr>
        <p:spPr>
          <a:xfrm>
            <a:off x="346417" y="55846"/>
            <a:ext cx="2834046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Modélisation</a:t>
            </a:r>
            <a:endParaRPr lang="de-DE" altLang="de-DE" sz="4000" b="1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42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27145FC0-7074-4654-BFB2-9079D943339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27145FC0-7074-4654-BFB2-9079D94333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0E77A64-C231-462B-8AE5-3DE3F4381661}"/>
              </a:ext>
            </a:extLst>
          </p:cNvPr>
          <p:cNvSpPr txBox="1"/>
          <p:nvPr/>
        </p:nvSpPr>
        <p:spPr>
          <a:xfrm>
            <a:off x="95399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AAA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EC6E30-96E9-45C9-B40D-9488543762D3}"/>
              </a:ext>
            </a:extLst>
          </p:cNvPr>
          <p:cNvSpPr txBox="1"/>
          <p:nvPr/>
        </p:nvSpPr>
        <p:spPr>
          <a:xfrm>
            <a:off x="299783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CCC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904C72-21A8-412E-9233-0E9DFFB01645}"/>
              </a:ext>
            </a:extLst>
          </p:cNvPr>
          <p:cNvSpPr txBox="1"/>
          <p:nvPr/>
        </p:nvSpPr>
        <p:spPr>
          <a:xfrm>
            <a:off x="407265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DDD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DC7E3-2A41-4B4B-9840-29C3A7CAB892}"/>
              </a:ext>
            </a:extLst>
          </p:cNvPr>
          <p:cNvSpPr txBox="1"/>
          <p:nvPr/>
        </p:nvSpPr>
        <p:spPr>
          <a:xfrm>
            <a:off x="514747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EEE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AEE057-CD3D-4826-868A-912DB96BF38E}"/>
              </a:ext>
            </a:extLst>
          </p:cNvPr>
          <p:cNvSpPr txBox="1"/>
          <p:nvPr/>
        </p:nvSpPr>
        <p:spPr>
          <a:xfrm>
            <a:off x="6169390" y="4662492"/>
            <a:ext cx="747320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FFF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822C06-3564-44B0-A787-3674A0B6C05B}"/>
              </a:ext>
            </a:extLst>
          </p:cNvPr>
          <p:cNvSpPr txBox="1"/>
          <p:nvPr/>
        </p:nvSpPr>
        <p:spPr>
          <a:xfrm>
            <a:off x="107687" y="965200"/>
            <a:ext cx="2533066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sz="2400" b="1" spc="300" dirty="0">
                <a:solidFill>
                  <a:srgbClr val="0A5F74"/>
                </a:solidFill>
                <a:latin typeface="+mj-lt"/>
              </a:rPr>
              <a:t>CNN Simple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4EE9601-B749-8FAD-AE91-B8682B8D6677}"/>
              </a:ext>
            </a:extLst>
          </p:cNvPr>
          <p:cNvSpPr txBox="1"/>
          <p:nvPr/>
        </p:nvSpPr>
        <p:spPr>
          <a:xfrm>
            <a:off x="94435" y="1547153"/>
            <a:ext cx="11188218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Le modèle CNN classique présente un surapprentissage, car il ne parvient pas à généraliser au-delà des données d’entraînement malgré un taux de précision élevé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0B7C96-7B69-CB75-AFAD-1F6D4D6335B5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38F8A-52D2-B58D-E1BD-4A448D7DEE01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8CD8759A-E272-B776-D8AB-498A503D12C2}"/>
              </a:ext>
            </a:extLst>
          </p:cNvPr>
          <p:cNvSpPr txBox="1"/>
          <p:nvPr/>
        </p:nvSpPr>
        <p:spPr>
          <a:xfrm>
            <a:off x="346417" y="55846"/>
            <a:ext cx="2834046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Modélisation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C660092-3C0D-0541-2F24-5909F70D5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04" y="2611648"/>
            <a:ext cx="10815772" cy="42463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31624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193BE-BB84-5246-DAF9-3A2304AC1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BA087CB4-C5B7-86B7-AEB7-B60EAA80FB9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27145FC0-7074-4654-BFB2-9079D94333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DBFE95B-D74B-A388-3CAF-F98F5A857164}"/>
              </a:ext>
            </a:extLst>
          </p:cNvPr>
          <p:cNvSpPr txBox="1"/>
          <p:nvPr/>
        </p:nvSpPr>
        <p:spPr>
          <a:xfrm>
            <a:off x="95399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AAA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E5534-CE91-8CFA-4C9A-A5F4C5A6A9F9}"/>
              </a:ext>
            </a:extLst>
          </p:cNvPr>
          <p:cNvSpPr txBox="1"/>
          <p:nvPr/>
        </p:nvSpPr>
        <p:spPr>
          <a:xfrm>
            <a:off x="299783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CCC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10EAAA-C623-79B0-5E03-0289C2119880}"/>
              </a:ext>
            </a:extLst>
          </p:cNvPr>
          <p:cNvSpPr txBox="1"/>
          <p:nvPr/>
        </p:nvSpPr>
        <p:spPr>
          <a:xfrm>
            <a:off x="407265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DDD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54907E-8E0B-CE7D-FABD-B988D119914B}"/>
              </a:ext>
            </a:extLst>
          </p:cNvPr>
          <p:cNvSpPr txBox="1"/>
          <p:nvPr/>
        </p:nvSpPr>
        <p:spPr>
          <a:xfrm>
            <a:off x="514747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EEE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E9132DD-AE99-11CB-314F-F190CC4E86D8}"/>
              </a:ext>
            </a:extLst>
          </p:cNvPr>
          <p:cNvSpPr txBox="1"/>
          <p:nvPr/>
        </p:nvSpPr>
        <p:spPr>
          <a:xfrm>
            <a:off x="6169390" y="4662492"/>
            <a:ext cx="747320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FFF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2BB5D9-7322-CB60-B26B-AB5D17ED1EB4}"/>
              </a:ext>
            </a:extLst>
          </p:cNvPr>
          <p:cNvSpPr txBox="1"/>
          <p:nvPr/>
        </p:nvSpPr>
        <p:spPr>
          <a:xfrm>
            <a:off x="107687" y="965200"/>
            <a:ext cx="2635658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sz="2400" b="1" spc="300" dirty="0">
                <a:solidFill>
                  <a:srgbClr val="0A5F74"/>
                </a:solidFill>
                <a:latin typeface="+mj-lt"/>
              </a:rPr>
              <a:t>MobileNetv2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9CCD142-A263-B326-DA85-FE327FD05331}"/>
              </a:ext>
            </a:extLst>
          </p:cNvPr>
          <p:cNvSpPr txBox="1"/>
          <p:nvPr/>
        </p:nvSpPr>
        <p:spPr>
          <a:xfrm>
            <a:off x="94435" y="1547153"/>
            <a:ext cx="1163297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Le modèle MobileNetv2 classique montre de bonnes performances avec une précision proche sur les ensembles d’entraînement et de test, ce qui indique une bonne capacité de généralisation et un surapprentissage limité.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135622-F3D2-1780-F47D-0F04280E01BA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84919-3C11-815F-3C2A-6604D6365FF1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3EAF586A-DA89-64D4-4FFB-BD24B7AEB548}"/>
              </a:ext>
            </a:extLst>
          </p:cNvPr>
          <p:cNvSpPr txBox="1"/>
          <p:nvPr/>
        </p:nvSpPr>
        <p:spPr>
          <a:xfrm>
            <a:off x="346417" y="55846"/>
            <a:ext cx="2834046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Modélisation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76A18F1-1719-F746-A16B-71A04ED53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583" y="2476683"/>
            <a:ext cx="11134834" cy="4371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1599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5727629" y="3157735"/>
            <a:ext cx="5420703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Introduction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15" name="Image 14" descr="Une image contenant Art fractal, invertébré&#10;&#10;Le contenu généré par l’IA peut être incorrect.">
            <a:extLst>
              <a:ext uri="{FF2B5EF4-FFF2-40B4-BE49-F238E27FC236}">
                <a16:creationId xmlns:a16="http://schemas.microsoft.com/office/drawing/2014/main" id="{6CBF7D95-2AFF-0513-D8CB-DDF21DA30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9172" t="37622" r="49486" b="37884"/>
          <a:stretch>
            <a:fillRect/>
          </a:stretch>
        </p:blipFill>
        <p:spPr>
          <a:xfrm>
            <a:off x="3038799" y="2875205"/>
            <a:ext cx="1849882" cy="1383478"/>
          </a:xfrm>
          <a:custGeom>
            <a:avLst/>
            <a:gdLst/>
            <a:ahLst/>
            <a:cxnLst/>
            <a:rect l="l" t="t" r="r" b="b"/>
            <a:pathLst>
              <a:path w="1849882" h="1383478">
                <a:moveTo>
                  <a:pt x="485142" y="238460"/>
                </a:moveTo>
                <a:cubicBezTo>
                  <a:pt x="448140" y="238460"/>
                  <a:pt x="416962" y="250109"/>
                  <a:pt x="391608" y="273407"/>
                </a:cubicBezTo>
                <a:cubicBezTo>
                  <a:pt x="366255" y="296704"/>
                  <a:pt x="345870" y="329253"/>
                  <a:pt x="330452" y="371052"/>
                </a:cubicBezTo>
                <a:cubicBezTo>
                  <a:pt x="315034" y="412851"/>
                  <a:pt x="304071" y="461160"/>
                  <a:pt x="297561" y="515978"/>
                </a:cubicBezTo>
                <a:cubicBezTo>
                  <a:pt x="291051" y="570796"/>
                  <a:pt x="287796" y="629726"/>
                  <a:pt x="287796" y="692767"/>
                </a:cubicBezTo>
                <a:cubicBezTo>
                  <a:pt x="287796" y="755123"/>
                  <a:pt x="291051" y="813710"/>
                  <a:pt x="297561" y="868528"/>
                </a:cubicBezTo>
                <a:cubicBezTo>
                  <a:pt x="304071" y="923347"/>
                  <a:pt x="315034" y="971484"/>
                  <a:pt x="330452" y="1012941"/>
                </a:cubicBezTo>
                <a:cubicBezTo>
                  <a:pt x="345870" y="1054397"/>
                  <a:pt x="366255" y="1086774"/>
                  <a:pt x="391608" y="1110072"/>
                </a:cubicBezTo>
                <a:cubicBezTo>
                  <a:pt x="416962" y="1133370"/>
                  <a:pt x="448483" y="1145019"/>
                  <a:pt x="486170" y="1145019"/>
                </a:cubicBezTo>
                <a:cubicBezTo>
                  <a:pt x="523858" y="1145019"/>
                  <a:pt x="555550" y="1133370"/>
                  <a:pt x="581246" y="1110072"/>
                </a:cubicBezTo>
                <a:cubicBezTo>
                  <a:pt x="606942" y="1086774"/>
                  <a:pt x="627499" y="1054397"/>
                  <a:pt x="642916" y="1012941"/>
                </a:cubicBezTo>
                <a:cubicBezTo>
                  <a:pt x="658334" y="971484"/>
                  <a:pt x="669469" y="923347"/>
                  <a:pt x="676321" y="868528"/>
                </a:cubicBezTo>
                <a:cubicBezTo>
                  <a:pt x="683174" y="813710"/>
                  <a:pt x="686600" y="755123"/>
                  <a:pt x="686600" y="692767"/>
                </a:cubicBezTo>
                <a:cubicBezTo>
                  <a:pt x="686600" y="630411"/>
                  <a:pt x="683345" y="571653"/>
                  <a:pt x="676835" y="516492"/>
                </a:cubicBezTo>
                <a:cubicBezTo>
                  <a:pt x="670326" y="461331"/>
                  <a:pt x="659190" y="412851"/>
                  <a:pt x="643430" y="371052"/>
                </a:cubicBezTo>
                <a:cubicBezTo>
                  <a:pt x="627670" y="329253"/>
                  <a:pt x="606942" y="296704"/>
                  <a:pt x="581246" y="273407"/>
                </a:cubicBezTo>
                <a:cubicBezTo>
                  <a:pt x="555550" y="250109"/>
                  <a:pt x="523515" y="238460"/>
                  <a:pt x="485142" y="238460"/>
                </a:cubicBezTo>
                <a:close/>
                <a:moveTo>
                  <a:pt x="1590865" y="16446"/>
                </a:moveTo>
                <a:lnTo>
                  <a:pt x="1849882" y="16446"/>
                </a:lnTo>
                <a:lnTo>
                  <a:pt x="1849882" y="1364977"/>
                </a:lnTo>
                <a:lnTo>
                  <a:pt x="1563114" y="1364977"/>
                </a:lnTo>
                <a:lnTo>
                  <a:pt x="1563114" y="336105"/>
                </a:lnTo>
                <a:cubicBezTo>
                  <a:pt x="1541872" y="361459"/>
                  <a:pt x="1514976" y="385613"/>
                  <a:pt x="1482428" y="408568"/>
                </a:cubicBezTo>
                <a:cubicBezTo>
                  <a:pt x="1449879" y="431523"/>
                  <a:pt x="1410821" y="451738"/>
                  <a:pt x="1365254" y="469211"/>
                </a:cubicBezTo>
                <a:cubicBezTo>
                  <a:pt x="1319686" y="486684"/>
                  <a:pt x="1265724" y="499875"/>
                  <a:pt x="1203368" y="508783"/>
                </a:cubicBezTo>
                <a:lnTo>
                  <a:pt x="1203368" y="255933"/>
                </a:lnTo>
                <a:cubicBezTo>
                  <a:pt x="1266409" y="242229"/>
                  <a:pt x="1321742" y="223727"/>
                  <a:pt x="1369365" y="200430"/>
                </a:cubicBezTo>
                <a:cubicBezTo>
                  <a:pt x="1416988" y="177132"/>
                  <a:pt x="1458787" y="149894"/>
                  <a:pt x="1494762" y="118716"/>
                </a:cubicBezTo>
                <a:cubicBezTo>
                  <a:pt x="1530737" y="87538"/>
                  <a:pt x="1562771" y="53448"/>
                  <a:pt x="1590865" y="16446"/>
                </a:cubicBezTo>
                <a:close/>
                <a:moveTo>
                  <a:pt x="486170" y="0"/>
                </a:moveTo>
                <a:cubicBezTo>
                  <a:pt x="566342" y="0"/>
                  <a:pt x="636921" y="15075"/>
                  <a:pt x="697906" y="45225"/>
                </a:cubicBezTo>
                <a:cubicBezTo>
                  <a:pt x="758891" y="75375"/>
                  <a:pt x="810112" y="120087"/>
                  <a:pt x="851569" y="179359"/>
                </a:cubicBezTo>
                <a:cubicBezTo>
                  <a:pt x="893025" y="238631"/>
                  <a:pt x="924032" y="311266"/>
                  <a:pt x="944589" y="397262"/>
                </a:cubicBezTo>
                <a:cubicBezTo>
                  <a:pt x="965146" y="483258"/>
                  <a:pt x="975424" y="581760"/>
                  <a:pt x="975424" y="692767"/>
                </a:cubicBezTo>
                <a:cubicBezTo>
                  <a:pt x="975424" y="804460"/>
                  <a:pt x="965146" y="903132"/>
                  <a:pt x="944589" y="988786"/>
                </a:cubicBezTo>
                <a:cubicBezTo>
                  <a:pt x="924032" y="1074440"/>
                  <a:pt x="893197" y="1146560"/>
                  <a:pt x="852083" y="1205147"/>
                </a:cubicBezTo>
                <a:cubicBezTo>
                  <a:pt x="810969" y="1263735"/>
                  <a:pt x="759748" y="1308103"/>
                  <a:pt x="698420" y="1338253"/>
                </a:cubicBezTo>
                <a:cubicBezTo>
                  <a:pt x="637092" y="1368403"/>
                  <a:pt x="566342" y="1383478"/>
                  <a:pt x="486170" y="1383478"/>
                </a:cubicBezTo>
                <a:cubicBezTo>
                  <a:pt x="405998" y="1383478"/>
                  <a:pt x="335591" y="1368403"/>
                  <a:pt x="274948" y="1338253"/>
                </a:cubicBezTo>
                <a:cubicBezTo>
                  <a:pt x="214305" y="1308103"/>
                  <a:pt x="163427" y="1263735"/>
                  <a:pt x="122313" y="1205147"/>
                </a:cubicBezTo>
                <a:cubicBezTo>
                  <a:pt x="81199" y="1146560"/>
                  <a:pt x="50536" y="1074440"/>
                  <a:pt x="30321" y="988786"/>
                </a:cubicBezTo>
                <a:cubicBezTo>
                  <a:pt x="10107" y="903132"/>
                  <a:pt x="0" y="804802"/>
                  <a:pt x="0" y="693795"/>
                </a:cubicBezTo>
                <a:cubicBezTo>
                  <a:pt x="0" y="582102"/>
                  <a:pt x="10107" y="483258"/>
                  <a:pt x="30321" y="397262"/>
                </a:cubicBezTo>
                <a:cubicBezTo>
                  <a:pt x="50536" y="311266"/>
                  <a:pt x="81199" y="238631"/>
                  <a:pt x="122313" y="179359"/>
                </a:cubicBezTo>
                <a:cubicBezTo>
                  <a:pt x="163427" y="120087"/>
                  <a:pt x="214305" y="75375"/>
                  <a:pt x="274948" y="45225"/>
                </a:cubicBezTo>
                <a:cubicBezTo>
                  <a:pt x="335591" y="15075"/>
                  <a:pt x="405998" y="0"/>
                  <a:pt x="486170" y="0"/>
                </a:cubicBezTo>
                <a:close/>
              </a:path>
            </a:pathLst>
          </a:cu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7662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C20EA-CA0E-71C3-7459-ED736E8CE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8A29DE77-D259-63D1-1EC1-7FC199F5BC7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BA087CB4-C5B7-86B7-AEB7-B60EAA80FB9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63478B0-5C99-BCE5-967E-8095CFA433AF}"/>
              </a:ext>
            </a:extLst>
          </p:cNvPr>
          <p:cNvSpPr txBox="1"/>
          <p:nvPr/>
        </p:nvSpPr>
        <p:spPr>
          <a:xfrm>
            <a:off x="95399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AAA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37ABB7-0340-BFAB-7DE4-748DB5014C85}"/>
              </a:ext>
            </a:extLst>
          </p:cNvPr>
          <p:cNvSpPr txBox="1"/>
          <p:nvPr/>
        </p:nvSpPr>
        <p:spPr>
          <a:xfrm>
            <a:off x="299783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CCC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279457-E5F2-169C-5B47-A2E78BAB8105}"/>
              </a:ext>
            </a:extLst>
          </p:cNvPr>
          <p:cNvSpPr txBox="1"/>
          <p:nvPr/>
        </p:nvSpPr>
        <p:spPr>
          <a:xfrm>
            <a:off x="407265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DDD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AC26B7-4BF3-A85A-367D-4D030AA546E8}"/>
              </a:ext>
            </a:extLst>
          </p:cNvPr>
          <p:cNvSpPr txBox="1"/>
          <p:nvPr/>
        </p:nvSpPr>
        <p:spPr>
          <a:xfrm>
            <a:off x="514747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EEE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9EDC1B-3266-AE5A-129E-34CAE20EC423}"/>
              </a:ext>
            </a:extLst>
          </p:cNvPr>
          <p:cNvSpPr txBox="1"/>
          <p:nvPr/>
        </p:nvSpPr>
        <p:spPr>
          <a:xfrm>
            <a:off x="6169390" y="4662492"/>
            <a:ext cx="747320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FFF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D91381-1FCF-8BD3-4F44-89A5E878C24A}"/>
              </a:ext>
            </a:extLst>
          </p:cNvPr>
          <p:cNvSpPr txBox="1"/>
          <p:nvPr/>
        </p:nvSpPr>
        <p:spPr>
          <a:xfrm>
            <a:off x="107687" y="965200"/>
            <a:ext cx="209223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sz="2400" b="1" spc="300" dirty="0">
                <a:solidFill>
                  <a:srgbClr val="0A5F74"/>
                </a:solidFill>
                <a:latin typeface="+mj-lt"/>
              </a:rPr>
              <a:t>Resnet50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69ACDAA-E708-D44F-53F9-B9A5A22B06D0}"/>
              </a:ext>
            </a:extLst>
          </p:cNvPr>
          <p:cNvSpPr txBox="1"/>
          <p:nvPr/>
        </p:nvSpPr>
        <p:spPr>
          <a:xfrm>
            <a:off x="94435" y="1547153"/>
            <a:ext cx="1163297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Il présente un sous-apprentissage important, avec des performances faibles tant sur les données d’entraînement que sur les données de test, indiquant qu’il n’a pas réussi à capter les caractéristiques discriminantes des images.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44325D-5EA1-E004-470D-9252C110AAFA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DB9AC5-BDF6-A5BE-8C01-73BA0A1147BA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72CA8196-95EE-661A-DBDE-27FBA19FC873}"/>
              </a:ext>
            </a:extLst>
          </p:cNvPr>
          <p:cNvSpPr txBox="1"/>
          <p:nvPr/>
        </p:nvSpPr>
        <p:spPr>
          <a:xfrm>
            <a:off x="346417" y="55846"/>
            <a:ext cx="2834046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Modélisation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4A34620-AFB1-7820-6CD4-F30BCEBDF1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44" y="2487104"/>
            <a:ext cx="11233092" cy="43708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8999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E7C25-2E2F-7226-058C-6EDAF68B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2E9A089D-7CB0-0842-56F4-056D98707A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8A29DE77-D259-63D1-1EC1-7FC199F5BC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ED1E98B-0AA8-DA8F-8CA2-8113310C45D9}"/>
              </a:ext>
            </a:extLst>
          </p:cNvPr>
          <p:cNvSpPr txBox="1"/>
          <p:nvPr/>
        </p:nvSpPr>
        <p:spPr>
          <a:xfrm>
            <a:off x="95399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AAA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ACABE4-38D4-A9B3-DF01-A8AB6C280FDA}"/>
              </a:ext>
            </a:extLst>
          </p:cNvPr>
          <p:cNvSpPr txBox="1"/>
          <p:nvPr/>
        </p:nvSpPr>
        <p:spPr>
          <a:xfrm>
            <a:off x="299783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CCC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4C5C3-D564-F676-B46A-2A7A5DAF35FD}"/>
              </a:ext>
            </a:extLst>
          </p:cNvPr>
          <p:cNvSpPr txBox="1"/>
          <p:nvPr/>
        </p:nvSpPr>
        <p:spPr>
          <a:xfrm>
            <a:off x="407265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DDD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1AC632-2FD5-7E32-C36D-75DB24C5486B}"/>
              </a:ext>
            </a:extLst>
          </p:cNvPr>
          <p:cNvSpPr txBox="1"/>
          <p:nvPr/>
        </p:nvSpPr>
        <p:spPr>
          <a:xfrm>
            <a:off x="514747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EEE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0EC8C4-2091-9142-106D-BCFE1BFC0DFC}"/>
              </a:ext>
            </a:extLst>
          </p:cNvPr>
          <p:cNvSpPr txBox="1"/>
          <p:nvPr/>
        </p:nvSpPr>
        <p:spPr>
          <a:xfrm>
            <a:off x="6169390" y="4662492"/>
            <a:ext cx="747320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FFF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97754E-B490-1A1D-4A73-0FAA56EE06BE}"/>
              </a:ext>
            </a:extLst>
          </p:cNvPr>
          <p:cNvSpPr txBox="1"/>
          <p:nvPr/>
        </p:nvSpPr>
        <p:spPr>
          <a:xfrm>
            <a:off x="107687" y="965200"/>
            <a:ext cx="2989921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sz="2400" b="1" spc="300" dirty="0">
                <a:solidFill>
                  <a:srgbClr val="0A5F74"/>
                </a:solidFill>
                <a:latin typeface="+mj-lt"/>
              </a:rPr>
              <a:t>EfficientNetB0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8D90F52-4467-D243-EE8A-D3B1D5BCFDCA}"/>
              </a:ext>
            </a:extLst>
          </p:cNvPr>
          <p:cNvSpPr txBox="1"/>
          <p:nvPr/>
        </p:nvSpPr>
        <p:spPr>
          <a:xfrm>
            <a:off x="94435" y="1547153"/>
            <a:ext cx="11632976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Il présente un sous-apprentissage important, avec des performances faibles tant sur les données d’entraînement que sur les données de test, indiquant qu’il n’a pas réussi à capter les caractéristiques discriminantes des images.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AFE5B2-1F14-1982-71B5-69F94F947842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E490A1-8F66-4C35-A6DC-D64B60CA17B5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8B07ABBB-362B-D724-4ED4-6300D076961B}"/>
              </a:ext>
            </a:extLst>
          </p:cNvPr>
          <p:cNvSpPr txBox="1"/>
          <p:nvPr/>
        </p:nvSpPr>
        <p:spPr>
          <a:xfrm>
            <a:off x="346417" y="55846"/>
            <a:ext cx="2834046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Modélisation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0208E2C-97D1-2DF1-364E-535F86D7F4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60" y="2529098"/>
            <a:ext cx="10954680" cy="4328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046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462F1-28E4-E26C-052B-2D96C9E13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>
            <a:extLst>
              <a:ext uri="{FF2B5EF4-FFF2-40B4-BE49-F238E27FC236}">
                <a16:creationId xmlns:a16="http://schemas.microsoft.com/office/drawing/2014/main" id="{A2F349FB-EBE2-1563-315F-2F9FA4F8A37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5" name="Object 14" hidden="1">
                        <a:extLst>
                          <a:ext uri="{FF2B5EF4-FFF2-40B4-BE49-F238E27FC236}">
                            <a16:creationId xmlns:a16="http://schemas.microsoft.com/office/drawing/2014/main" id="{2E9A089D-7CB0-0842-56F4-056D98707A2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3A8D01A-EA49-0CE3-D302-E8F278E2FD6E}"/>
              </a:ext>
            </a:extLst>
          </p:cNvPr>
          <p:cNvSpPr txBox="1"/>
          <p:nvPr/>
        </p:nvSpPr>
        <p:spPr>
          <a:xfrm>
            <a:off x="95399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AAA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1729A5-5DD8-6C5B-1115-1EE2E855AED9}"/>
              </a:ext>
            </a:extLst>
          </p:cNvPr>
          <p:cNvSpPr txBox="1"/>
          <p:nvPr/>
        </p:nvSpPr>
        <p:spPr>
          <a:xfrm>
            <a:off x="299783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CCC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51FDE-41F3-DFB8-EB27-0CB04BDB079C}"/>
              </a:ext>
            </a:extLst>
          </p:cNvPr>
          <p:cNvSpPr txBox="1"/>
          <p:nvPr/>
        </p:nvSpPr>
        <p:spPr>
          <a:xfrm>
            <a:off x="4072651" y="4662492"/>
            <a:ext cx="8531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DDD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071B4B-B5C5-9824-CA28-0381F5AC88E8}"/>
              </a:ext>
            </a:extLst>
          </p:cNvPr>
          <p:cNvSpPr txBox="1"/>
          <p:nvPr/>
        </p:nvSpPr>
        <p:spPr>
          <a:xfrm>
            <a:off x="5147471" y="4662492"/>
            <a:ext cx="800219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EEE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BDCEEC-4ADF-27AE-A5BC-6B85C15E00CA}"/>
              </a:ext>
            </a:extLst>
          </p:cNvPr>
          <p:cNvSpPr txBox="1"/>
          <p:nvPr/>
        </p:nvSpPr>
        <p:spPr>
          <a:xfrm>
            <a:off x="6169390" y="4662492"/>
            <a:ext cx="747320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de-DE" altLang="de-DE" sz="2400" dirty="0">
                <a:solidFill>
                  <a:schemeClr val="bg1"/>
                </a:solidFill>
              </a:rPr>
              <a:t>FFF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F41CB-EFC9-41D9-6D35-012BE8EF3674}"/>
              </a:ext>
            </a:extLst>
          </p:cNvPr>
          <p:cNvSpPr txBox="1"/>
          <p:nvPr/>
        </p:nvSpPr>
        <p:spPr>
          <a:xfrm>
            <a:off x="107687" y="965200"/>
            <a:ext cx="2214068" cy="461665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altLang="de-DE" sz="2400" b="1" spc="300" dirty="0" err="1">
                <a:solidFill>
                  <a:srgbClr val="0A5F74"/>
                </a:solidFill>
                <a:latin typeface="+mj-lt"/>
              </a:rPr>
              <a:t>DenseNET</a:t>
            </a:r>
            <a:endParaRPr lang="de-DE" altLang="de-DE" sz="2400" b="1" spc="300" dirty="0">
              <a:solidFill>
                <a:srgbClr val="0A5F74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F42197C-5FAD-E7B0-CE25-38A688E550D0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2A6721-E836-2B7A-B487-6EF176669CF4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2163320-68F7-CE12-9846-807CC7D95FEA}"/>
              </a:ext>
            </a:extLst>
          </p:cNvPr>
          <p:cNvSpPr txBox="1"/>
          <p:nvPr/>
        </p:nvSpPr>
        <p:spPr>
          <a:xfrm>
            <a:off x="346417" y="55846"/>
            <a:ext cx="2834046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Modélisation</a:t>
            </a:r>
            <a:endParaRPr lang="de-DE" altLang="de-DE" sz="4000" b="1" dirty="0">
              <a:latin typeface="+mj-lt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F65CB5-F8B2-09EC-C464-AE1A9CBA2480}"/>
              </a:ext>
            </a:extLst>
          </p:cNvPr>
          <p:cNvSpPr txBox="1"/>
          <p:nvPr/>
        </p:nvSpPr>
        <p:spPr>
          <a:xfrm>
            <a:off x="225469" y="1473694"/>
            <a:ext cx="1124661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Il obtient de très bonnes performances avec des précisions, rappels et F1-scores élevés pour toutes les classes, ainsi qu’une précision globale de 86%, démontrant une excellente capacité de classification équilibrée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BFBEC38-7DB5-013E-A8F9-187F80FE72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737" y="2403906"/>
            <a:ext cx="9534525" cy="44540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3642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86A9B-5A2B-CB7A-25A6-B120B507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545E21E-B012-6535-CE21-0894CB84E82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C5D35B2-CCF5-D43D-7AF7-0A8F630871D3}"/>
              </a:ext>
            </a:extLst>
          </p:cNvPr>
          <p:cNvSpPr txBox="1"/>
          <p:nvPr/>
        </p:nvSpPr>
        <p:spPr>
          <a:xfrm>
            <a:off x="6581608" y="1916569"/>
            <a:ext cx="4992329" cy="4308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endParaRPr lang="de-DE" altLang="de-DE" sz="28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2AE446-9947-4C8A-19FB-7B7DD8B1208A}"/>
              </a:ext>
            </a:extLst>
          </p:cNvPr>
          <p:cNvSpPr txBox="1"/>
          <p:nvPr/>
        </p:nvSpPr>
        <p:spPr>
          <a:xfrm>
            <a:off x="1452787" y="1091391"/>
            <a:ext cx="9286426" cy="1714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dirty="0"/>
              <a:t>Le modèle DenseNet a démontré d’excellentes performances dans la classification des cellules cervicales issues de la base de données SIPaKMeD. Avec une précision globale (Accuracy) de 86 %. Il affiche également un excellent équilibre entre précision, rappel (</a:t>
            </a:r>
            <a:r>
              <a:rPr lang="fr-FR" dirty="0" err="1"/>
              <a:t>recall</a:t>
            </a:r>
            <a:r>
              <a:rPr lang="fr-FR" dirty="0"/>
              <a:t>) et F1-score pour chaque classe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2F8891-B1A6-FEC5-96FD-0D07B8D79654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40EC64-84CD-91E9-A92B-8B2B22F326D5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3245D794-C7D3-DC9F-8263-B9E65EB2753D}"/>
              </a:ext>
            </a:extLst>
          </p:cNvPr>
          <p:cNvSpPr txBox="1"/>
          <p:nvPr/>
        </p:nvSpPr>
        <p:spPr>
          <a:xfrm>
            <a:off x="346417" y="55846"/>
            <a:ext cx="2834046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Modélisation</a:t>
            </a:r>
            <a:endParaRPr lang="de-DE" altLang="de-DE" sz="4000" b="1" dirty="0">
              <a:latin typeface="+mj-l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DE2B469-9E05-6C77-3803-FA009A557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167" y="2931962"/>
            <a:ext cx="9857665" cy="3870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866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B6BED-B3B7-5472-47F8-6F0AFBABD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texte, capture d’écran, logo, Graphique&#10;&#10;Le contenu généré par l’IA peut être incorrect.">
            <a:extLst>
              <a:ext uri="{FF2B5EF4-FFF2-40B4-BE49-F238E27FC236}">
                <a16:creationId xmlns:a16="http://schemas.microsoft.com/office/drawing/2014/main" id="{9594319C-C3C8-BA67-2DC5-35CE3DC8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4032" t="19617" r="31388" b="40012"/>
          <a:stretch>
            <a:fillRect/>
          </a:stretch>
        </p:blipFill>
        <p:spPr>
          <a:xfrm>
            <a:off x="2297391" y="2862887"/>
            <a:ext cx="2542793" cy="1658922"/>
          </a:xfrm>
          <a:custGeom>
            <a:avLst/>
            <a:gdLst/>
            <a:ahLst/>
            <a:cxnLst/>
            <a:rect l="l" t="t" r="r" b="b"/>
            <a:pathLst>
              <a:path w="2542793" h="1658922">
                <a:moveTo>
                  <a:pt x="2006663" y="882458"/>
                </a:moveTo>
                <a:cubicBezTo>
                  <a:pt x="1912995" y="882458"/>
                  <a:pt x="1832061" y="904437"/>
                  <a:pt x="1763864" y="948395"/>
                </a:cubicBezTo>
                <a:cubicBezTo>
                  <a:pt x="1746815" y="959385"/>
                  <a:pt x="1730638" y="971055"/>
                  <a:pt x="1715335" y="983406"/>
                </a:cubicBezTo>
                <a:lnTo>
                  <a:pt x="1692456" y="1004066"/>
                </a:lnTo>
                <a:lnTo>
                  <a:pt x="1692496" y="1004897"/>
                </a:lnTo>
                <a:cubicBezTo>
                  <a:pt x="1697657" y="1083391"/>
                  <a:pt x="1710559" y="1148366"/>
                  <a:pt x="1731203" y="1199822"/>
                </a:cubicBezTo>
                <a:cubicBezTo>
                  <a:pt x="1758729" y="1268430"/>
                  <a:pt x="1794676" y="1317524"/>
                  <a:pt x="1839046" y="1347104"/>
                </a:cubicBezTo>
                <a:cubicBezTo>
                  <a:pt x="1883415" y="1376683"/>
                  <a:pt x="1930660" y="1391473"/>
                  <a:pt x="1980781" y="1391473"/>
                </a:cubicBezTo>
                <a:cubicBezTo>
                  <a:pt x="2057195" y="1391473"/>
                  <a:pt x="2113889" y="1366002"/>
                  <a:pt x="2150864" y="1315059"/>
                </a:cubicBezTo>
                <a:cubicBezTo>
                  <a:pt x="2187838" y="1264116"/>
                  <a:pt x="2206326" y="1199617"/>
                  <a:pt x="2206326" y="1121559"/>
                </a:cubicBezTo>
                <a:cubicBezTo>
                  <a:pt x="2206326" y="1046789"/>
                  <a:pt x="2189071" y="988246"/>
                  <a:pt x="2154561" y="945931"/>
                </a:cubicBezTo>
                <a:cubicBezTo>
                  <a:pt x="2120052" y="903615"/>
                  <a:pt x="2070752" y="882458"/>
                  <a:pt x="2006663" y="882458"/>
                </a:cubicBezTo>
                <a:close/>
                <a:moveTo>
                  <a:pt x="581732" y="285936"/>
                </a:moveTo>
                <a:cubicBezTo>
                  <a:pt x="537363" y="285936"/>
                  <a:pt x="499977" y="299904"/>
                  <a:pt x="469576" y="327840"/>
                </a:cubicBezTo>
                <a:cubicBezTo>
                  <a:pt x="439175" y="355777"/>
                  <a:pt x="414731" y="394805"/>
                  <a:pt x="396243" y="444926"/>
                </a:cubicBezTo>
                <a:cubicBezTo>
                  <a:pt x="377756" y="495047"/>
                  <a:pt x="364609" y="552974"/>
                  <a:pt x="356804" y="618706"/>
                </a:cubicBezTo>
                <a:cubicBezTo>
                  <a:pt x="348998" y="684439"/>
                  <a:pt x="345095" y="755101"/>
                  <a:pt x="345095" y="830693"/>
                </a:cubicBezTo>
                <a:cubicBezTo>
                  <a:pt x="345095" y="905464"/>
                  <a:pt x="348998" y="975716"/>
                  <a:pt x="356804" y="1041448"/>
                </a:cubicBezTo>
                <a:cubicBezTo>
                  <a:pt x="364609" y="1107180"/>
                  <a:pt x="377756" y="1164902"/>
                  <a:pt x="396243" y="1214612"/>
                </a:cubicBezTo>
                <a:cubicBezTo>
                  <a:pt x="414731" y="1264322"/>
                  <a:pt x="439175" y="1303145"/>
                  <a:pt x="469576" y="1331081"/>
                </a:cubicBezTo>
                <a:cubicBezTo>
                  <a:pt x="499977" y="1359018"/>
                  <a:pt x="537773" y="1372986"/>
                  <a:pt x="582964" y="1372986"/>
                </a:cubicBezTo>
                <a:cubicBezTo>
                  <a:pt x="628155" y="1372986"/>
                  <a:pt x="666157" y="1359018"/>
                  <a:pt x="696969" y="1331081"/>
                </a:cubicBezTo>
                <a:cubicBezTo>
                  <a:pt x="727781" y="1303145"/>
                  <a:pt x="752431" y="1264322"/>
                  <a:pt x="770918" y="1214612"/>
                </a:cubicBezTo>
                <a:cubicBezTo>
                  <a:pt x="789405" y="1164902"/>
                  <a:pt x="802757" y="1107180"/>
                  <a:pt x="810974" y="1041448"/>
                </a:cubicBezTo>
                <a:cubicBezTo>
                  <a:pt x="819190" y="975716"/>
                  <a:pt x="823299" y="905464"/>
                  <a:pt x="823299" y="830693"/>
                </a:cubicBezTo>
                <a:cubicBezTo>
                  <a:pt x="823299" y="755923"/>
                  <a:pt x="819396" y="685466"/>
                  <a:pt x="811590" y="619323"/>
                </a:cubicBezTo>
                <a:cubicBezTo>
                  <a:pt x="803784" y="553179"/>
                  <a:pt x="790432" y="495047"/>
                  <a:pt x="771534" y="444926"/>
                </a:cubicBezTo>
                <a:cubicBezTo>
                  <a:pt x="752636" y="394805"/>
                  <a:pt x="727781" y="355777"/>
                  <a:pt x="696969" y="327840"/>
                </a:cubicBezTo>
                <a:cubicBezTo>
                  <a:pt x="666157" y="299904"/>
                  <a:pt x="627744" y="285936"/>
                  <a:pt x="581732" y="285936"/>
                </a:cubicBezTo>
                <a:close/>
                <a:moveTo>
                  <a:pt x="1982014" y="0"/>
                </a:moveTo>
                <a:cubicBezTo>
                  <a:pt x="2132377" y="0"/>
                  <a:pt x="2252338" y="39028"/>
                  <a:pt x="2341899" y="117086"/>
                </a:cubicBezTo>
                <a:cubicBezTo>
                  <a:pt x="2431459" y="195143"/>
                  <a:pt x="2487742" y="305656"/>
                  <a:pt x="2510749" y="448624"/>
                </a:cubicBezTo>
                <a:lnTo>
                  <a:pt x="2191536" y="448624"/>
                </a:lnTo>
                <a:cubicBezTo>
                  <a:pt x="2179211" y="387821"/>
                  <a:pt x="2154972" y="342630"/>
                  <a:pt x="2118819" y="313051"/>
                </a:cubicBezTo>
                <a:cubicBezTo>
                  <a:pt x="2082666" y="283471"/>
                  <a:pt x="2037064" y="268681"/>
                  <a:pt x="1982014" y="268681"/>
                </a:cubicBezTo>
                <a:cubicBezTo>
                  <a:pt x="1887523" y="268681"/>
                  <a:pt x="1815218" y="315515"/>
                  <a:pt x="1765097" y="409184"/>
                </a:cubicBezTo>
                <a:cubicBezTo>
                  <a:pt x="1727506" y="479436"/>
                  <a:pt x="1704012" y="577880"/>
                  <a:pt x="1694614" y="704518"/>
                </a:cubicBezTo>
                <a:lnTo>
                  <a:pt x="1691337" y="765576"/>
                </a:lnTo>
                <a:lnTo>
                  <a:pt x="1709635" y="747501"/>
                </a:lnTo>
                <a:cubicBezTo>
                  <a:pt x="1754004" y="707651"/>
                  <a:pt x="1805563" y="676017"/>
                  <a:pt x="1864312" y="652600"/>
                </a:cubicBezTo>
                <a:cubicBezTo>
                  <a:pt x="1923060" y="629182"/>
                  <a:pt x="1991052" y="617474"/>
                  <a:pt x="2068287" y="617474"/>
                </a:cubicBezTo>
                <a:cubicBezTo>
                  <a:pt x="2157848" y="617474"/>
                  <a:pt x="2238370" y="636372"/>
                  <a:pt x="2309854" y="674168"/>
                </a:cubicBezTo>
                <a:cubicBezTo>
                  <a:pt x="2381338" y="711964"/>
                  <a:pt x="2438032" y="768247"/>
                  <a:pt x="2479937" y="843018"/>
                </a:cubicBezTo>
                <a:cubicBezTo>
                  <a:pt x="2521841" y="917789"/>
                  <a:pt x="2542793" y="1009814"/>
                  <a:pt x="2542793" y="1119094"/>
                </a:cubicBezTo>
                <a:cubicBezTo>
                  <a:pt x="2542793" y="1224266"/>
                  <a:pt x="2521020" y="1317319"/>
                  <a:pt x="2477472" y="1398252"/>
                </a:cubicBezTo>
                <a:cubicBezTo>
                  <a:pt x="2433924" y="1479185"/>
                  <a:pt x="2370451" y="1542863"/>
                  <a:pt x="2287053" y="1589287"/>
                </a:cubicBezTo>
                <a:cubicBezTo>
                  <a:pt x="2203655" y="1635710"/>
                  <a:pt x="2101154" y="1658922"/>
                  <a:pt x="1979549" y="1658922"/>
                </a:cubicBezTo>
                <a:cubicBezTo>
                  <a:pt x="1860409" y="1658922"/>
                  <a:pt x="1753799" y="1630986"/>
                  <a:pt x="1659719" y="1575113"/>
                </a:cubicBezTo>
                <a:cubicBezTo>
                  <a:pt x="1565640" y="1519240"/>
                  <a:pt x="1491691" y="1431118"/>
                  <a:pt x="1437872" y="1310745"/>
                </a:cubicBezTo>
                <a:cubicBezTo>
                  <a:pt x="1384054" y="1190373"/>
                  <a:pt x="1357145" y="1033642"/>
                  <a:pt x="1357145" y="840553"/>
                </a:cubicBezTo>
                <a:cubicBezTo>
                  <a:pt x="1357145" y="647464"/>
                  <a:pt x="1384054" y="489090"/>
                  <a:pt x="1437872" y="365431"/>
                </a:cubicBezTo>
                <a:cubicBezTo>
                  <a:pt x="1491691" y="241772"/>
                  <a:pt x="1565640" y="149952"/>
                  <a:pt x="1659719" y="89971"/>
                </a:cubicBezTo>
                <a:cubicBezTo>
                  <a:pt x="1753799" y="29990"/>
                  <a:pt x="1861230" y="0"/>
                  <a:pt x="1982014" y="0"/>
                </a:cubicBezTo>
                <a:close/>
                <a:moveTo>
                  <a:pt x="582964" y="0"/>
                </a:moveTo>
                <a:cubicBezTo>
                  <a:pt x="679098" y="0"/>
                  <a:pt x="763728" y="18076"/>
                  <a:pt x="836856" y="54229"/>
                </a:cubicBezTo>
                <a:cubicBezTo>
                  <a:pt x="909983" y="90382"/>
                  <a:pt x="971402" y="143995"/>
                  <a:pt x="1021112" y="215068"/>
                </a:cubicBezTo>
                <a:cubicBezTo>
                  <a:pt x="1070822" y="286141"/>
                  <a:pt x="1108002" y="373237"/>
                  <a:pt x="1132652" y="476355"/>
                </a:cubicBezTo>
                <a:cubicBezTo>
                  <a:pt x="1157301" y="579472"/>
                  <a:pt x="1169626" y="697585"/>
                  <a:pt x="1169626" y="830693"/>
                </a:cubicBezTo>
                <a:cubicBezTo>
                  <a:pt x="1169626" y="964623"/>
                  <a:pt x="1157301" y="1082941"/>
                  <a:pt x="1132652" y="1185648"/>
                </a:cubicBezTo>
                <a:cubicBezTo>
                  <a:pt x="1108002" y="1288355"/>
                  <a:pt x="1071028" y="1374835"/>
                  <a:pt x="1021728" y="1445086"/>
                </a:cubicBezTo>
                <a:cubicBezTo>
                  <a:pt x="972429" y="1515338"/>
                  <a:pt x="911010" y="1568540"/>
                  <a:pt x="837472" y="1604693"/>
                </a:cubicBezTo>
                <a:cubicBezTo>
                  <a:pt x="763934" y="1640845"/>
                  <a:pt x="679098" y="1658922"/>
                  <a:pt x="582964" y="1658922"/>
                </a:cubicBezTo>
                <a:cubicBezTo>
                  <a:pt x="486831" y="1658922"/>
                  <a:pt x="402405" y="1640845"/>
                  <a:pt x="329689" y="1604693"/>
                </a:cubicBezTo>
                <a:cubicBezTo>
                  <a:pt x="256973" y="1568540"/>
                  <a:pt x="195965" y="1515338"/>
                  <a:pt x="146665" y="1445086"/>
                </a:cubicBezTo>
                <a:cubicBezTo>
                  <a:pt x="97366" y="1374835"/>
                  <a:pt x="60597" y="1288355"/>
                  <a:pt x="36358" y="1185648"/>
                </a:cubicBezTo>
                <a:cubicBezTo>
                  <a:pt x="12119" y="1082941"/>
                  <a:pt x="0" y="965034"/>
                  <a:pt x="0" y="831926"/>
                </a:cubicBezTo>
                <a:cubicBezTo>
                  <a:pt x="0" y="697996"/>
                  <a:pt x="12119" y="579472"/>
                  <a:pt x="36358" y="476355"/>
                </a:cubicBezTo>
                <a:cubicBezTo>
                  <a:pt x="60597" y="373237"/>
                  <a:pt x="97366" y="286141"/>
                  <a:pt x="146665" y="215068"/>
                </a:cubicBezTo>
                <a:cubicBezTo>
                  <a:pt x="195965" y="143995"/>
                  <a:pt x="256973" y="90382"/>
                  <a:pt x="329689" y="54229"/>
                </a:cubicBezTo>
                <a:cubicBezTo>
                  <a:pt x="402405" y="18076"/>
                  <a:pt x="486831" y="0"/>
                  <a:pt x="582964" y="0"/>
                </a:cubicBezTo>
                <a:close/>
              </a:path>
            </a:pathLst>
          </a:cu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136C852-C8EB-0156-2147-FC9B3A1B5CC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44" imgH="344" progId="TCLayout.ActiveDocument.1">
                  <p:embed/>
                </p:oleObj>
              </mc:Choice>
              <mc:Fallback>
                <p:oleObj name="think-cell Slide" r:id="rId7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FB6DFCB-A53A-D43C-60DE-C70344E0E18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BA48E8B-DB63-247D-78E5-A3B94768BE3A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DD0438-B401-1254-32E6-C6246BB84C55}"/>
              </a:ext>
            </a:extLst>
          </p:cNvPr>
          <p:cNvSpPr/>
          <p:nvPr/>
        </p:nvSpPr>
        <p:spPr>
          <a:xfrm>
            <a:off x="5500914" y="1629624"/>
            <a:ext cx="6691086" cy="35987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DEFF82A0-ABF0-41F6-58C1-715EB421EBA8}"/>
              </a:ext>
            </a:extLst>
          </p:cNvPr>
          <p:cNvSpPr txBox="1"/>
          <p:nvPr/>
        </p:nvSpPr>
        <p:spPr>
          <a:xfrm>
            <a:off x="5651036" y="3228446"/>
            <a:ext cx="3182539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ctr"/>
            <a:r>
              <a:rPr lang="de-DE" altLang="de-DE" sz="4000" b="1" dirty="0">
                <a:latin typeface="+mj-lt"/>
              </a:rPr>
              <a:t>API/</a:t>
            </a:r>
            <a:r>
              <a:rPr lang="de-DE" altLang="de-DE" sz="4000" b="1" dirty="0" err="1">
                <a:latin typeface="+mj-lt"/>
              </a:rPr>
              <a:t>Prediction</a:t>
            </a:r>
            <a:endParaRPr lang="de-DE" altLang="de-DE" sz="4000" b="1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34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0D295-AEC5-A056-4355-B9D10B8B5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Rectangle, intérieur, noir et blanc, mur&#10;&#10;Le contenu généré par l’IA peut être incorrect.">
            <a:extLst>
              <a:ext uri="{FF2B5EF4-FFF2-40B4-BE49-F238E27FC236}">
                <a16:creationId xmlns:a16="http://schemas.microsoft.com/office/drawing/2014/main" id="{5B7BD4E4-5D79-606D-EA2F-4DDE7203E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4071" t="46996" r="42246" b="28814"/>
          <a:stretch>
            <a:fillRect/>
          </a:stretch>
        </p:blipFill>
        <p:spPr>
          <a:xfrm>
            <a:off x="2604175" y="2859618"/>
            <a:ext cx="2547723" cy="1658922"/>
          </a:xfrm>
          <a:custGeom>
            <a:avLst/>
            <a:gdLst/>
            <a:ahLst/>
            <a:cxnLst/>
            <a:rect l="l" t="t" r="r" b="b"/>
            <a:pathLst>
              <a:path w="2547723" h="1658922">
                <a:moveTo>
                  <a:pt x="581732" y="285936"/>
                </a:moveTo>
                <a:cubicBezTo>
                  <a:pt x="537363" y="285936"/>
                  <a:pt x="499977" y="299904"/>
                  <a:pt x="469576" y="327840"/>
                </a:cubicBezTo>
                <a:cubicBezTo>
                  <a:pt x="439175" y="355777"/>
                  <a:pt x="414731" y="394805"/>
                  <a:pt x="396243" y="444926"/>
                </a:cubicBezTo>
                <a:cubicBezTo>
                  <a:pt x="377756" y="495047"/>
                  <a:pt x="364610" y="552974"/>
                  <a:pt x="356804" y="618706"/>
                </a:cubicBezTo>
                <a:cubicBezTo>
                  <a:pt x="348998" y="684439"/>
                  <a:pt x="345095" y="755101"/>
                  <a:pt x="345095" y="830693"/>
                </a:cubicBezTo>
                <a:cubicBezTo>
                  <a:pt x="345095" y="905464"/>
                  <a:pt x="348998" y="975716"/>
                  <a:pt x="356804" y="1041448"/>
                </a:cubicBezTo>
                <a:cubicBezTo>
                  <a:pt x="364610" y="1107180"/>
                  <a:pt x="377756" y="1164902"/>
                  <a:pt x="396243" y="1214612"/>
                </a:cubicBezTo>
                <a:cubicBezTo>
                  <a:pt x="414731" y="1264322"/>
                  <a:pt x="439175" y="1303145"/>
                  <a:pt x="469576" y="1331081"/>
                </a:cubicBezTo>
                <a:cubicBezTo>
                  <a:pt x="499977" y="1359018"/>
                  <a:pt x="537773" y="1372986"/>
                  <a:pt x="582964" y="1372986"/>
                </a:cubicBezTo>
                <a:cubicBezTo>
                  <a:pt x="628155" y="1372986"/>
                  <a:pt x="666157" y="1359018"/>
                  <a:pt x="696969" y="1331081"/>
                </a:cubicBezTo>
                <a:cubicBezTo>
                  <a:pt x="727781" y="1303145"/>
                  <a:pt x="752431" y="1264322"/>
                  <a:pt x="770918" y="1214612"/>
                </a:cubicBezTo>
                <a:cubicBezTo>
                  <a:pt x="789405" y="1164902"/>
                  <a:pt x="802757" y="1107180"/>
                  <a:pt x="810974" y="1041448"/>
                </a:cubicBezTo>
                <a:cubicBezTo>
                  <a:pt x="819190" y="975716"/>
                  <a:pt x="823298" y="905464"/>
                  <a:pt x="823298" y="830693"/>
                </a:cubicBezTo>
                <a:cubicBezTo>
                  <a:pt x="823298" y="755923"/>
                  <a:pt x="819396" y="685466"/>
                  <a:pt x="811590" y="619323"/>
                </a:cubicBezTo>
                <a:cubicBezTo>
                  <a:pt x="803784" y="553179"/>
                  <a:pt x="790432" y="495047"/>
                  <a:pt x="771534" y="444926"/>
                </a:cubicBezTo>
                <a:cubicBezTo>
                  <a:pt x="752636" y="394805"/>
                  <a:pt x="727781" y="355777"/>
                  <a:pt x="696969" y="327840"/>
                </a:cubicBezTo>
                <a:cubicBezTo>
                  <a:pt x="666157" y="299904"/>
                  <a:pt x="627745" y="285936"/>
                  <a:pt x="581732" y="285936"/>
                </a:cubicBezTo>
                <a:close/>
                <a:moveTo>
                  <a:pt x="1343588" y="22185"/>
                </a:moveTo>
                <a:lnTo>
                  <a:pt x="2547723" y="22185"/>
                </a:lnTo>
                <a:lnTo>
                  <a:pt x="2547723" y="289633"/>
                </a:lnTo>
                <a:lnTo>
                  <a:pt x="1869858" y="1636737"/>
                </a:lnTo>
                <a:lnTo>
                  <a:pt x="1517368" y="1636737"/>
                </a:lnTo>
                <a:lnTo>
                  <a:pt x="2216185" y="316748"/>
                </a:lnTo>
                <a:lnTo>
                  <a:pt x="1343588" y="316748"/>
                </a:lnTo>
                <a:close/>
                <a:moveTo>
                  <a:pt x="582964" y="0"/>
                </a:moveTo>
                <a:cubicBezTo>
                  <a:pt x="679098" y="0"/>
                  <a:pt x="763729" y="18076"/>
                  <a:pt x="836856" y="54229"/>
                </a:cubicBezTo>
                <a:cubicBezTo>
                  <a:pt x="909983" y="90382"/>
                  <a:pt x="971402" y="143995"/>
                  <a:pt x="1021112" y="215068"/>
                </a:cubicBezTo>
                <a:cubicBezTo>
                  <a:pt x="1070822" y="286141"/>
                  <a:pt x="1108002" y="373237"/>
                  <a:pt x="1132652" y="476355"/>
                </a:cubicBezTo>
                <a:cubicBezTo>
                  <a:pt x="1157301" y="579472"/>
                  <a:pt x="1169626" y="697585"/>
                  <a:pt x="1169626" y="830693"/>
                </a:cubicBezTo>
                <a:cubicBezTo>
                  <a:pt x="1169626" y="964623"/>
                  <a:pt x="1157301" y="1082941"/>
                  <a:pt x="1132652" y="1185648"/>
                </a:cubicBezTo>
                <a:cubicBezTo>
                  <a:pt x="1108002" y="1288355"/>
                  <a:pt x="1071028" y="1374835"/>
                  <a:pt x="1021728" y="1445086"/>
                </a:cubicBezTo>
                <a:cubicBezTo>
                  <a:pt x="972429" y="1515338"/>
                  <a:pt x="911010" y="1568540"/>
                  <a:pt x="837472" y="1604693"/>
                </a:cubicBezTo>
                <a:cubicBezTo>
                  <a:pt x="763934" y="1640845"/>
                  <a:pt x="679098" y="1658922"/>
                  <a:pt x="582964" y="1658922"/>
                </a:cubicBezTo>
                <a:cubicBezTo>
                  <a:pt x="486831" y="1658922"/>
                  <a:pt x="402406" y="1640845"/>
                  <a:pt x="329689" y="1604693"/>
                </a:cubicBezTo>
                <a:cubicBezTo>
                  <a:pt x="256973" y="1568540"/>
                  <a:pt x="195965" y="1515338"/>
                  <a:pt x="146665" y="1445086"/>
                </a:cubicBezTo>
                <a:cubicBezTo>
                  <a:pt x="97366" y="1374835"/>
                  <a:pt x="60597" y="1288355"/>
                  <a:pt x="36358" y="1185648"/>
                </a:cubicBezTo>
                <a:cubicBezTo>
                  <a:pt x="12119" y="1082941"/>
                  <a:pt x="0" y="965034"/>
                  <a:pt x="0" y="831926"/>
                </a:cubicBezTo>
                <a:cubicBezTo>
                  <a:pt x="0" y="697996"/>
                  <a:pt x="12119" y="579472"/>
                  <a:pt x="36358" y="476355"/>
                </a:cubicBezTo>
                <a:cubicBezTo>
                  <a:pt x="60597" y="373237"/>
                  <a:pt x="97366" y="286141"/>
                  <a:pt x="146665" y="215068"/>
                </a:cubicBezTo>
                <a:cubicBezTo>
                  <a:pt x="195965" y="143995"/>
                  <a:pt x="256973" y="90382"/>
                  <a:pt x="329689" y="54229"/>
                </a:cubicBezTo>
                <a:cubicBezTo>
                  <a:pt x="402406" y="18076"/>
                  <a:pt x="486831" y="0"/>
                  <a:pt x="582964" y="0"/>
                </a:cubicBezTo>
                <a:close/>
              </a:path>
            </a:pathLst>
          </a:cu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D595F03-5666-C71A-94E2-ACA27FFB52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44" imgH="344" progId="TCLayout.ActiveDocument.1">
                  <p:embed/>
                </p:oleObj>
              </mc:Choice>
              <mc:Fallback>
                <p:oleObj name="think-cell Slide" r:id="rId7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136C852-C8EB-0156-2147-FC9B3A1B5C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37F9C26-F5EC-1D1F-9AA2-8432731D2A51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4E8267-26D0-B35B-C12A-7171F169431C}"/>
              </a:ext>
            </a:extLst>
          </p:cNvPr>
          <p:cNvSpPr/>
          <p:nvPr/>
        </p:nvSpPr>
        <p:spPr>
          <a:xfrm>
            <a:off x="5500914" y="1629624"/>
            <a:ext cx="6691086" cy="35987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CB0474AD-9431-7A20-A119-CD005674BDFA}"/>
              </a:ext>
            </a:extLst>
          </p:cNvPr>
          <p:cNvSpPr txBox="1"/>
          <p:nvPr/>
        </p:nvSpPr>
        <p:spPr>
          <a:xfrm>
            <a:off x="5922419" y="3157735"/>
            <a:ext cx="2489464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pPr algn="ctr"/>
            <a:r>
              <a:rPr lang="de-DE" altLang="de-DE" sz="4000" b="1" dirty="0" err="1">
                <a:latin typeface="+mj-lt"/>
              </a:rPr>
              <a:t>Conclusion</a:t>
            </a:r>
            <a:endParaRPr lang="de-DE" altLang="de-DE" sz="4000" b="1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58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458CA-8E86-EB48-09F2-957D90DC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A218ADA5-B71D-FAD3-223F-4D74C541592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66A3F90A-5E3C-B9AE-0E04-83FC9AE91F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0DA45888-BF86-2E56-4F10-8AF03ACD4AB2}"/>
              </a:ext>
            </a:extLst>
          </p:cNvPr>
          <p:cNvSpPr txBox="1"/>
          <p:nvPr/>
        </p:nvSpPr>
        <p:spPr>
          <a:xfrm>
            <a:off x="987728" y="1160394"/>
            <a:ext cx="10548742" cy="5579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400" dirty="0"/>
              <a:t>Ce projet a permis d’évaluer plusieurs architectures de réseaux de neurones convolutionnels pour la détection automatique des cellules cervicales anormales à partir de la base de données SIPaKMeD. Parmi les modèles testés, DenseNet s’est distingué par ses performances supérieures, avec une précision élevée et un bon équilibre entre rappel et F1-score, garantissant une classification fiable et robuste.</a:t>
            </a:r>
          </a:p>
          <a:p>
            <a:pPr algn="just">
              <a:lnSpc>
                <a:spcPct val="150000"/>
              </a:lnSpc>
            </a:pPr>
            <a:r>
              <a:rPr lang="fr-FR" sz="2400" dirty="0"/>
              <a:t>Ces résultats démontrent le potentiel des techniques d’apprentissage profond pour améliorer le dépistage précoce du cancer du col de l’utérus, ouvrant la voie à des applications cliniques automatisées qui peuvent faciliter le travail des spécialistes et contribuer à une meilleure prise en charge des patientes.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9BB486-A6B8-BD0E-065A-7B059F94C94C}"/>
              </a:ext>
            </a:extLst>
          </p:cNvPr>
          <p:cNvSpPr/>
          <p:nvPr/>
        </p:nvSpPr>
        <p:spPr>
          <a:xfrm>
            <a:off x="-5" y="126191"/>
            <a:ext cx="7837400" cy="673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30846B-2EA7-9EE3-2B1C-61A918E3F191}"/>
              </a:ext>
            </a:extLst>
          </p:cNvPr>
          <p:cNvSpPr/>
          <p:nvPr/>
        </p:nvSpPr>
        <p:spPr>
          <a:xfrm>
            <a:off x="107687" y="0"/>
            <a:ext cx="7729708" cy="965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094D8B6-35C0-7080-AAAA-2F9562932297}"/>
              </a:ext>
            </a:extLst>
          </p:cNvPr>
          <p:cNvSpPr txBox="1"/>
          <p:nvPr/>
        </p:nvSpPr>
        <p:spPr>
          <a:xfrm>
            <a:off x="346417" y="55846"/>
            <a:ext cx="2489464" cy="615553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Conclusion</a:t>
            </a:r>
            <a:endParaRPr lang="de-DE" altLang="de-DE" sz="4000" b="1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934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éo 2" title="Puzzle cérébral en forme de dessin animé">
            <a:hlinkClick r:id="" action="ppaction://media"/>
            <a:extLst>
              <a:ext uri="{FF2B5EF4-FFF2-40B4-BE49-F238E27FC236}">
                <a16:creationId xmlns:a16="http://schemas.microsoft.com/office/drawing/2014/main" id="{F31E106C-9EA9-AA79-956B-1A33C7BC13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0B92BCE-B0B6-8575-CC5D-DFEF57750C82}"/>
              </a:ext>
            </a:extLst>
          </p:cNvPr>
          <p:cNvSpPr txBox="1"/>
          <p:nvPr/>
        </p:nvSpPr>
        <p:spPr>
          <a:xfrm rot="20441696">
            <a:off x="1203924" y="1526139"/>
            <a:ext cx="10435541" cy="255454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ctr"/>
            <a:r>
              <a:rPr lang="de-DE" altLang="de-DE" sz="16600" b="1" dirty="0" err="1">
                <a:latin typeface="+mj-lt"/>
              </a:rPr>
              <a:t>Thank</a:t>
            </a:r>
            <a:r>
              <a:rPr lang="de-DE" altLang="de-DE" sz="16600" b="1" dirty="0">
                <a:latin typeface="+mj-lt"/>
              </a:rPr>
              <a:t> </a:t>
            </a:r>
            <a:r>
              <a:rPr lang="de-DE" altLang="de-DE" sz="16600" b="1" dirty="0" err="1">
                <a:latin typeface="+mj-lt"/>
              </a:rPr>
              <a:t>you</a:t>
            </a:r>
            <a:r>
              <a:rPr lang="de-DE" altLang="de-DE" sz="16600" b="1" dirty="0">
                <a:latin typeface="+mj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63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F9C22D2-90FE-454B-B032-E42C3279131E}"/>
              </a:ext>
            </a:extLst>
          </p:cNvPr>
          <p:cNvSpPr txBox="1"/>
          <p:nvPr/>
        </p:nvSpPr>
        <p:spPr>
          <a:xfrm>
            <a:off x="7103049" y="1667517"/>
            <a:ext cx="387247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Cancer du col de l’utérus</a:t>
            </a:r>
            <a:endParaRPr lang="de-DE" altLang="de-DE" sz="2800" spc="3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4FDE5B-904F-4AE7-9B55-439FCD99B1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70" r="35370"/>
          <a:stretch/>
        </p:blipFill>
        <p:spPr>
          <a:xfrm>
            <a:off x="-7883" y="0"/>
            <a:ext cx="2244132" cy="6844882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164CF7-1A63-40C2-B2E6-74365B04AF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9521" r="39521"/>
          <a:stretch/>
        </p:blipFill>
        <p:spPr>
          <a:xfrm>
            <a:off x="2236249" y="0"/>
            <a:ext cx="2236254" cy="68580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E635C0-0A4F-4FF1-AC1C-6F87AFF4380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629" r="34629"/>
          <a:stretch/>
        </p:blipFill>
        <p:spPr>
          <a:xfrm>
            <a:off x="4472503" y="0"/>
            <a:ext cx="2236254" cy="6858000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102AE25-AE6C-41A7-834C-CD89901260F8}"/>
              </a:ext>
            </a:extLst>
          </p:cNvPr>
          <p:cNvSpPr txBox="1"/>
          <p:nvPr/>
        </p:nvSpPr>
        <p:spPr>
          <a:xfrm>
            <a:off x="7186580" y="3337678"/>
            <a:ext cx="261802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Fardeau mondial</a:t>
            </a:r>
            <a:endParaRPr lang="de-DE" altLang="de-DE" sz="2800" spc="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ED16D-8F5D-4D29-A55B-5B4B7626FA4B}"/>
              </a:ext>
            </a:extLst>
          </p:cNvPr>
          <p:cNvSpPr txBox="1"/>
          <p:nvPr/>
        </p:nvSpPr>
        <p:spPr>
          <a:xfrm>
            <a:off x="7186580" y="5007839"/>
            <a:ext cx="2284343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Frottis cervical</a:t>
            </a:r>
            <a:endParaRPr lang="de-DE" altLang="de-DE" sz="2800" spc="3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C15F44-6792-24FF-089F-7794A628D690}"/>
              </a:ext>
            </a:extLst>
          </p:cNvPr>
          <p:cNvSpPr/>
          <p:nvPr/>
        </p:nvSpPr>
        <p:spPr>
          <a:xfrm>
            <a:off x="0" y="180836"/>
            <a:ext cx="5524168" cy="511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CF69E5-F315-1B12-BD02-B4E3AFAB7AD1}"/>
              </a:ext>
            </a:extLst>
          </p:cNvPr>
          <p:cNvSpPr/>
          <p:nvPr/>
        </p:nvSpPr>
        <p:spPr>
          <a:xfrm>
            <a:off x="107687" y="0"/>
            <a:ext cx="6691086" cy="794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D24571D-6358-7625-4CBF-EFD6D2E5BEFE}"/>
              </a:ext>
            </a:extLst>
          </p:cNvPr>
          <p:cNvSpPr txBox="1"/>
          <p:nvPr/>
        </p:nvSpPr>
        <p:spPr>
          <a:xfrm>
            <a:off x="334402" y="134308"/>
            <a:ext cx="5420703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Introduction</a:t>
            </a:r>
            <a:endParaRPr lang="de-DE" altLang="de-DE" sz="4000" b="1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357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E8002-1673-6766-AC1D-0ECCFA00C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6740FDB-1778-7EBA-5578-0AD9F64B601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73518B4-8F87-1D25-D853-627173ED5BEF}"/>
              </a:ext>
            </a:extLst>
          </p:cNvPr>
          <p:cNvSpPr txBox="1"/>
          <p:nvPr/>
        </p:nvSpPr>
        <p:spPr>
          <a:xfrm>
            <a:off x="8062876" y="318974"/>
            <a:ext cx="387247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Cancer du col de l’utérus</a:t>
            </a:r>
            <a:endParaRPr lang="de-DE" altLang="de-DE" sz="2800" spc="3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4AAF93-39F4-9A7D-5594-BEEF15F5D8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74" r="279"/>
          <a:stretch>
            <a:fillRect/>
          </a:stretch>
        </p:blipFill>
        <p:spPr>
          <a:xfrm>
            <a:off x="0" y="0"/>
            <a:ext cx="7653868" cy="6844882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C31600-67FD-11A2-01F3-83A56CD7CE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39521" r="39521"/>
          <a:stretch/>
        </p:blipFill>
        <p:spPr>
          <a:xfrm>
            <a:off x="12413169" y="0"/>
            <a:ext cx="2236254" cy="68580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FF87B9-5210-3CC2-A5EB-C9674661B30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629" r="34629"/>
          <a:stretch/>
        </p:blipFill>
        <p:spPr>
          <a:xfrm>
            <a:off x="14649423" y="0"/>
            <a:ext cx="2236254" cy="6858000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41BCBD-1770-6D6B-92B6-4B236A298D18}"/>
              </a:ext>
            </a:extLst>
          </p:cNvPr>
          <p:cNvSpPr txBox="1"/>
          <p:nvPr/>
        </p:nvSpPr>
        <p:spPr>
          <a:xfrm>
            <a:off x="17363500" y="3337678"/>
            <a:ext cx="261802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Fardeau mondial</a:t>
            </a:r>
            <a:endParaRPr lang="de-DE" altLang="de-DE" sz="2800" spc="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DFE3E-C344-F1B2-4CFE-6EA17CAC2E10}"/>
              </a:ext>
            </a:extLst>
          </p:cNvPr>
          <p:cNvSpPr txBox="1"/>
          <p:nvPr/>
        </p:nvSpPr>
        <p:spPr>
          <a:xfrm>
            <a:off x="17363500" y="5007839"/>
            <a:ext cx="2284343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Frottis cervical</a:t>
            </a:r>
            <a:endParaRPr lang="de-DE" altLang="de-DE" sz="2800" spc="3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31A39D-AD5B-8FC1-1916-A6F155028A34}"/>
              </a:ext>
            </a:extLst>
          </p:cNvPr>
          <p:cNvSpPr/>
          <p:nvPr/>
        </p:nvSpPr>
        <p:spPr>
          <a:xfrm>
            <a:off x="0" y="180836"/>
            <a:ext cx="5524168" cy="511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13C803-9644-71BA-DE67-5AC65B6CE8AD}"/>
              </a:ext>
            </a:extLst>
          </p:cNvPr>
          <p:cNvSpPr/>
          <p:nvPr/>
        </p:nvSpPr>
        <p:spPr>
          <a:xfrm>
            <a:off x="107687" y="0"/>
            <a:ext cx="6691086" cy="794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9A16301-6399-B7C4-4819-EBC173302040}"/>
              </a:ext>
            </a:extLst>
          </p:cNvPr>
          <p:cNvSpPr txBox="1"/>
          <p:nvPr/>
        </p:nvSpPr>
        <p:spPr>
          <a:xfrm>
            <a:off x="334402" y="134308"/>
            <a:ext cx="5420703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Introduction</a:t>
            </a:r>
            <a:endParaRPr lang="de-DE" altLang="de-DE" sz="4000" b="1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197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E9A57-3974-923A-B890-84D48305A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3FF7B96-484B-7D95-555B-BC5773FD3BB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6740FDB-1778-7EBA-5578-0AD9F64B60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DD0AA78-5FC6-AED1-33CB-F507627ACA13}"/>
              </a:ext>
            </a:extLst>
          </p:cNvPr>
          <p:cNvSpPr txBox="1"/>
          <p:nvPr/>
        </p:nvSpPr>
        <p:spPr>
          <a:xfrm>
            <a:off x="-6601366" y="318974"/>
            <a:ext cx="387247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Cancer du col de l’utérus</a:t>
            </a:r>
            <a:endParaRPr lang="de-DE" altLang="de-DE" sz="2800" spc="3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0F77A5-B6EA-6E02-54CD-C11D2B1BF0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74" r="279"/>
          <a:stretch>
            <a:fillRect/>
          </a:stretch>
        </p:blipFill>
        <p:spPr>
          <a:xfrm>
            <a:off x="-8500525" y="0"/>
            <a:ext cx="7653868" cy="6844882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E048F3B-3889-94E0-30CE-B33BE8C4FB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481" r="51918"/>
          <a:stretch>
            <a:fillRect/>
          </a:stretch>
        </p:blipFill>
        <p:spPr>
          <a:xfrm>
            <a:off x="-32807" y="0"/>
            <a:ext cx="5078940" cy="68580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18219E-BF2F-FA2C-C771-B79FFF940C3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629" r="34629"/>
          <a:stretch/>
        </p:blipFill>
        <p:spPr>
          <a:xfrm>
            <a:off x="14649423" y="0"/>
            <a:ext cx="2236254" cy="6858000"/>
          </a:xfrm>
          <a:prstGeom prst="rect">
            <a:avLst/>
          </a:prstGeom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0B0FB7-D917-7278-5CD9-832590DC3C8E}"/>
              </a:ext>
            </a:extLst>
          </p:cNvPr>
          <p:cNvSpPr txBox="1"/>
          <p:nvPr/>
        </p:nvSpPr>
        <p:spPr>
          <a:xfrm>
            <a:off x="15294087" y="5723088"/>
            <a:ext cx="1591590" cy="1015663"/>
          </a:xfrm>
          <a:prstGeom prst="rect">
            <a:avLst/>
          </a:prstGeom>
          <a:noFill/>
        </p:spPr>
        <p:txBody>
          <a:bodyPr wrap="none" rIns="127444" numCol="1" rtlCol="0">
            <a:spAutoFit/>
          </a:bodyPr>
          <a:lstStyle/>
          <a:p>
            <a:pPr algn="r"/>
            <a:r>
              <a:rPr lang="de-DE" altLang="de-DE" sz="6000" dirty="0"/>
              <a:t>83</a:t>
            </a:r>
            <a:r>
              <a:rPr lang="de-DE" altLang="de-DE" sz="4400" dirty="0"/>
              <a:t>%</a:t>
            </a:r>
            <a:endParaRPr lang="de-DE" altLang="de-DE" sz="6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EDBAE3-3008-677E-40DA-4DD87492F90F}"/>
              </a:ext>
            </a:extLst>
          </p:cNvPr>
          <p:cNvSpPr txBox="1"/>
          <p:nvPr/>
        </p:nvSpPr>
        <p:spPr>
          <a:xfrm>
            <a:off x="7760422" y="318974"/>
            <a:ext cx="261802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Fardeau mondial</a:t>
            </a:r>
            <a:endParaRPr lang="de-DE" altLang="de-DE" sz="2800" spc="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EF095B-FC13-86DE-7928-64C879118EE9}"/>
              </a:ext>
            </a:extLst>
          </p:cNvPr>
          <p:cNvSpPr txBox="1"/>
          <p:nvPr/>
        </p:nvSpPr>
        <p:spPr>
          <a:xfrm>
            <a:off x="17363500" y="5007839"/>
            <a:ext cx="2284343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Frottis cervical</a:t>
            </a:r>
            <a:endParaRPr lang="de-DE" altLang="de-DE" sz="2800" spc="3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B9CFCE-F8EB-6DE2-15EB-0721F69E7D09}"/>
              </a:ext>
            </a:extLst>
          </p:cNvPr>
          <p:cNvSpPr/>
          <p:nvPr/>
        </p:nvSpPr>
        <p:spPr>
          <a:xfrm>
            <a:off x="0" y="180836"/>
            <a:ext cx="5524168" cy="511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1426FF-CC4B-B915-B85F-086A5EDC3DD3}"/>
              </a:ext>
            </a:extLst>
          </p:cNvPr>
          <p:cNvSpPr/>
          <p:nvPr/>
        </p:nvSpPr>
        <p:spPr>
          <a:xfrm>
            <a:off x="107687" y="0"/>
            <a:ext cx="6691086" cy="794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12B3006-727C-0913-4D5C-147BBC6E02C4}"/>
              </a:ext>
            </a:extLst>
          </p:cNvPr>
          <p:cNvSpPr txBox="1"/>
          <p:nvPr/>
        </p:nvSpPr>
        <p:spPr>
          <a:xfrm>
            <a:off x="334402" y="134308"/>
            <a:ext cx="5420703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Introduction</a:t>
            </a:r>
            <a:endParaRPr lang="de-DE" altLang="de-DE" sz="4000" b="1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210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2B3C-D792-C0EB-4A3A-8D8418603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E7A099D-BDAC-3AD1-5771-8203A01027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3FF7B96-484B-7D95-555B-BC5773FD3B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3C6BF9-C2AC-2F1A-8A8D-1DEFFFBF80B3}"/>
              </a:ext>
            </a:extLst>
          </p:cNvPr>
          <p:cNvSpPr txBox="1"/>
          <p:nvPr/>
        </p:nvSpPr>
        <p:spPr>
          <a:xfrm>
            <a:off x="-6601366" y="318974"/>
            <a:ext cx="3872470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Cancer du col de l’utérus</a:t>
            </a:r>
            <a:endParaRPr lang="de-DE" altLang="de-DE" sz="2800" spc="3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E30CB9-B582-DE73-9652-211CC679D1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74" r="279"/>
          <a:stretch>
            <a:fillRect/>
          </a:stretch>
        </p:blipFill>
        <p:spPr>
          <a:xfrm>
            <a:off x="-8500525" y="0"/>
            <a:ext cx="7653868" cy="6844882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95F362-7666-0D9F-020A-AA6659619E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481" r="51918"/>
          <a:stretch>
            <a:fillRect/>
          </a:stretch>
        </p:blipFill>
        <p:spPr>
          <a:xfrm>
            <a:off x="-7091413" y="13118"/>
            <a:ext cx="5078940" cy="685800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B0602-0516-B453-3BBD-2C05B398D1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" r="-845"/>
          <a:stretch>
            <a:fillRect/>
          </a:stretch>
        </p:blipFill>
        <p:spPr>
          <a:xfrm>
            <a:off x="23022" y="0"/>
            <a:ext cx="7335749" cy="6858000"/>
          </a:xfrm>
          <a:prstGeom prst="rect">
            <a:avLst/>
          </a:prstGeom>
          <a:ln>
            <a:noFill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602E64-FD36-8F07-4677-7D24BD4A6E6C}"/>
              </a:ext>
            </a:extLst>
          </p:cNvPr>
          <p:cNvSpPr txBox="1"/>
          <p:nvPr/>
        </p:nvSpPr>
        <p:spPr>
          <a:xfrm>
            <a:off x="-5860955" y="221330"/>
            <a:ext cx="2618024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Fardeau mondial</a:t>
            </a:r>
            <a:endParaRPr lang="de-DE" altLang="de-DE" sz="2800" spc="300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194D45-5E6E-BFF9-6F0F-F37E4E2A6638}"/>
              </a:ext>
            </a:extLst>
          </p:cNvPr>
          <p:cNvSpPr txBox="1"/>
          <p:nvPr/>
        </p:nvSpPr>
        <p:spPr>
          <a:xfrm>
            <a:off x="8846033" y="363770"/>
            <a:ext cx="2284343" cy="430887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fr-FR" sz="2800" dirty="0">
                <a:solidFill>
                  <a:schemeClr val="accent4">
                    <a:lumMod val="75000"/>
                  </a:schemeClr>
                </a:solidFill>
              </a:rPr>
              <a:t>Frottis cervical</a:t>
            </a:r>
            <a:endParaRPr lang="de-DE" altLang="de-DE" sz="2800" spc="3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D056E6-6E09-1000-59E8-A3746C5FC604}"/>
              </a:ext>
            </a:extLst>
          </p:cNvPr>
          <p:cNvSpPr/>
          <p:nvPr/>
        </p:nvSpPr>
        <p:spPr>
          <a:xfrm>
            <a:off x="0" y="180836"/>
            <a:ext cx="5524168" cy="511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278F36-3BEB-6E21-3C45-439F0B06B0B7}"/>
              </a:ext>
            </a:extLst>
          </p:cNvPr>
          <p:cNvSpPr/>
          <p:nvPr/>
        </p:nvSpPr>
        <p:spPr>
          <a:xfrm>
            <a:off x="107687" y="0"/>
            <a:ext cx="6691086" cy="794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C4DD24B0-6F0B-CCC0-E561-4CE8B29DE754}"/>
              </a:ext>
            </a:extLst>
          </p:cNvPr>
          <p:cNvSpPr txBox="1"/>
          <p:nvPr/>
        </p:nvSpPr>
        <p:spPr>
          <a:xfrm>
            <a:off x="334402" y="134308"/>
            <a:ext cx="5420703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Introduction</a:t>
            </a:r>
            <a:endParaRPr lang="de-DE" altLang="de-DE" sz="4000" b="1" dirty="0">
              <a:latin typeface="+mj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4425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éo 10" title="Points éclairés bleus formant des vagues">
            <a:hlinkClick r:id="" action="ppaction://media"/>
            <a:extLst>
              <a:ext uri="{FF2B5EF4-FFF2-40B4-BE49-F238E27FC236}">
                <a16:creationId xmlns:a16="http://schemas.microsoft.com/office/drawing/2014/main" id="{A13F2924-3F34-C890-D717-505BE64ECBC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4" imgH="344" progId="TCLayout.ActiveDocument.1">
                  <p:embed/>
                </p:oleObj>
              </mc:Choice>
              <mc:Fallback>
                <p:oleObj name="think-cell Slide" r:id="rId8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309EF92-F70E-C7B5-12F6-4917D4915450}"/>
              </a:ext>
            </a:extLst>
          </p:cNvPr>
          <p:cNvSpPr/>
          <p:nvPr/>
        </p:nvSpPr>
        <p:spPr>
          <a:xfrm>
            <a:off x="0" y="180836"/>
            <a:ext cx="5524168" cy="511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02A49-20B4-A99C-71B1-5EF522045869}"/>
              </a:ext>
            </a:extLst>
          </p:cNvPr>
          <p:cNvSpPr/>
          <p:nvPr/>
        </p:nvSpPr>
        <p:spPr>
          <a:xfrm>
            <a:off x="107687" y="0"/>
            <a:ext cx="6691086" cy="794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40C9D6E-65F5-E051-0A17-8F3C0227272A}"/>
              </a:ext>
            </a:extLst>
          </p:cNvPr>
          <p:cNvSpPr txBox="1"/>
          <p:nvPr/>
        </p:nvSpPr>
        <p:spPr>
          <a:xfrm>
            <a:off x="334402" y="134308"/>
            <a:ext cx="5420703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Introduction</a:t>
            </a:r>
            <a:endParaRPr lang="de-DE" altLang="de-DE" sz="4000" b="1" dirty="0">
              <a:latin typeface="+mj-lt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65381AA-2B0C-C24A-263D-96C8CC150E10}"/>
              </a:ext>
            </a:extLst>
          </p:cNvPr>
          <p:cNvSpPr txBox="1"/>
          <p:nvPr/>
        </p:nvSpPr>
        <p:spPr>
          <a:xfrm>
            <a:off x="469869" y="2292626"/>
            <a:ext cx="11027864" cy="25231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altLang="de-DE" sz="2800" b="1" dirty="0">
                <a:solidFill>
                  <a:schemeClr val="bg1"/>
                </a:solidFill>
              </a:rPr>
              <a:t>Comment automatiser de manière efficace et fiable la détection des cellules précancéreuses ou cancéreuses sur les lames de frottis cervicaux, tout en réduisant le besoin d’interventions manuelles par les pathologistes ?</a:t>
            </a:r>
            <a:endParaRPr lang="de-DE" altLang="de-DE" sz="2800" b="1" dirty="0">
              <a:solidFill>
                <a:schemeClr val="bg1"/>
              </a:solidFill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6058841-CB67-7AB9-F63A-E4C0939FBF6C}"/>
              </a:ext>
            </a:extLst>
          </p:cNvPr>
          <p:cNvSpPr txBox="1"/>
          <p:nvPr/>
        </p:nvSpPr>
        <p:spPr>
          <a:xfrm>
            <a:off x="12712650" y="2316310"/>
            <a:ext cx="11027864" cy="25231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</a:rPr>
              <a:t>L’objectif de ce projet est de mettre en œuvre et d’évaluer des techniques automatiques de classification d’images pour détecter efficacement les anomalies cellulaires cervicales, en s’appuyant sur la base SIPaKMeD.</a:t>
            </a:r>
            <a:endParaRPr lang="de-DE" altLang="de-DE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752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éo 10" title="Points éclairés bleus formant des vagues">
            <a:hlinkClick r:id="" action="ppaction://media"/>
            <a:extLst>
              <a:ext uri="{FF2B5EF4-FFF2-40B4-BE49-F238E27FC236}">
                <a16:creationId xmlns:a16="http://schemas.microsoft.com/office/drawing/2014/main" id="{A13F2924-3F34-C890-D717-505BE64ECBC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4" imgH="344" progId="TCLayout.ActiveDocument.1">
                  <p:embed/>
                </p:oleObj>
              </mc:Choice>
              <mc:Fallback>
                <p:oleObj name="think-cell Slide" r:id="rId8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309EF92-F70E-C7B5-12F6-4917D4915450}"/>
              </a:ext>
            </a:extLst>
          </p:cNvPr>
          <p:cNvSpPr/>
          <p:nvPr/>
        </p:nvSpPr>
        <p:spPr>
          <a:xfrm>
            <a:off x="0" y="180836"/>
            <a:ext cx="5524168" cy="5118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B02A49-20B4-A99C-71B1-5EF522045869}"/>
              </a:ext>
            </a:extLst>
          </p:cNvPr>
          <p:cNvSpPr/>
          <p:nvPr/>
        </p:nvSpPr>
        <p:spPr>
          <a:xfrm>
            <a:off x="107687" y="0"/>
            <a:ext cx="6691086" cy="79465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140C9D6E-65F5-E051-0A17-8F3C0227272A}"/>
              </a:ext>
            </a:extLst>
          </p:cNvPr>
          <p:cNvSpPr txBox="1"/>
          <p:nvPr/>
        </p:nvSpPr>
        <p:spPr>
          <a:xfrm>
            <a:off x="334402" y="134308"/>
            <a:ext cx="5420703" cy="615553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4000" b="1" dirty="0" err="1">
                <a:latin typeface="+mj-lt"/>
              </a:rPr>
              <a:t>Introduction</a:t>
            </a:r>
            <a:endParaRPr lang="de-DE" altLang="de-DE" sz="4000" b="1" dirty="0">
              <a:latin typeface="+mj-lt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365381AA-2B0C-C24A-263D-96C8CC150E10}"/>
              </a:ext>
            </a:extLst>
          </p:cNvPr>
          <p:cNvSpPr txBox="1"/>
          <p:nvPr/>
        </p:nvSpPr>
        <p:spPr>
          <a:xfrm>
            <a:off x="-11654384" y="2292626"/>
            <a:ext cx="11027864" cy="25231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altLang="de-DE" sz="2800" b="1" dirty="0">
                <a:solidFill>
                  <a:schemeClr val="bg1"/>
                </a:solidFill>
              </a:rPr>
              <a:t>Comment automatiser de manière efficace et fiable la détection des cellules précancéreuses ou cancéreuses sur les lames de frottis cervicaux, tout en réduisant le besoin d’interventions manuelles par les pathologistes ?</a:t>
            </a:r>
            <a:endParaRPr lang="de-DE" altLang="de-DE" sz="2800" b="1" dirty="0">
              <a:solidFill>
                <a:schemeClr val="bg1"/>
              </a:solidFill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F6058841-CB67-7AB9-F63A-E4C0939FBF6C}"/>
              </a:ext>
            </a:extLst>
          </p:cNvPr>
          <p:cNvSpPr txBox="1"/>
          <p:nvPr/>
        </p:nvSpPr>
        <p:spPr>
          <a:xfrm>
            <a:off x="588397" y="2316310"/>
            <a:ext cx="11027864" cy="25231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</a:rPr>
              <a:t>L’objectif de ce projet est de mettre en œuvre et d’évaluer des techniques automatiques de classification d’images pour détecter efficacement les anomalies cellulaires cervicales, en s’appuyant sur la base SIPaKMeD.</a:t>
            </a:r>
            <a:endParaRPr lang="de-DE" altLang="de-DE" sz="28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9964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LEVEL UP! POWERPOINT" val="nCGhHneJ"/>
  <p:tag name="ARTICULATE_SLIDE_THUMBNAIL_REFRESH" val="1"/>
  <p:tag name="ARTICULATE_SLIDE_COUNT" val="2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_ZcveFcTuSouPSNhUDF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ppt/theme/theme4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7808</TotalTime>
  <Words>1157</Words>
  <Application>Microsoft Office PowerPoint</Application>
  <PresentationFormat>Grand écran</PresentationFormat>
  <Paragraphs>237</Paragraphs>
  <Slides>37</Slides>
  <Notes>23</Notes>
  <HiddenSlides>0</HiddenSlides>
  <MMClips>4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50" baseType="lpstr">
      <vt:lpstr>Abadi</vt:lpstr>
      <vt:lpstr>ADLaM Display</vt:lpstr>
      <vt:lpstr>Aptos</vt:lpstr>
      <vt:lpstr>Aptos Display</vt:lpstr>
      <vt:lpstr>Arial</vt:lpstr>
      <vt:lpstr>Calibri</vt:lpstr>
      <vt:lpstr>Calibri Light</vt:lpstr>
      <vt:lpstr>Segoe UI Black</vt:lpstr>
      <vt:lpstr>Segoe UI Semibold</vt:lpstr>
      <vt:lpstr>Wingdings</vt:lpstr>
      <vt:lpstr>Thème Office</vt:lpstr>
      <vt:lpstr>Office Theme</vt:lpstr>
      <vt:lpstr>think-cell Slide</vt:lpstr>
      <vt:lpstr>Présentation PowerPoint</vt:lpstr>
      <vt:lpstr>Plan de la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Sandach, Martyna</dc:creator>
  <cp:keywords/>
  <cp:lastModifiedBy>Maty NDIONE</cp:lastModifiedBy>
  <cp:revision>130</cp:revision>
  <dcterms:created xsi:type="dcterms:W3CDTF">2018-05-09T07:34:30Z</dcterms:created>
  <dcterms:modified xsi:type="dcterms:W3CDTF">2025-06-16T18:28:43Z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  <property fmtid="{D5CDD505-2E9C-101B-9397-08002B2CF9AE}" pid="3" name="ArticulateGUID">
    <vt:lpwstr>BF279434-19CC-4F2C-940F-B1DCEF3AD2ED</vt:lpwstr>
  </property>
  <property fmtid="{D5CDD505-2E9C-101B-9397-08002B2CF9AE}" pid="4" name="ArticulatePath">
    <vt:lpwstr>Create carousel effect with Morph - Template</vt:lpwstr>
  </property>
</Properties>
</file>